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1" r:id="rId2"/>
    <p:sldId id="257" r:id="rId3"/>
    <p:sldId id="258" r:id="rId4"/>
    <p:sldId id="272" r:id="rId5"/>
    <p:sldId id="275" r:id="rId6"/>
    <p:sldId id="278" r:id="rId7"/>
    <p:sldId id="276" r:id="rId8"/>
    <p:sldId id="262" r:id="rId9"/>
    <p:sldId id="269" r:id="rId10"/>
    <p:sldId id="27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5BC3AE-1A9C-4C7D-B18D-35C2AE5989CB}" type="datetimeFigureOut">
              <a:rPr lang="en-GB" smtClean="0"/>
              <a:t>21/04/2020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9F1451-B726-44DD-AA8E-BC781F19849E}" type="slidenum">
              <a:rPr lang="en-GB" smtClean="0"/>
              <a:t>‹#›</a:t>
            </a:fld>
            <a:endParaRPr lang="en-GB"/>
          </a:p>
        </p:txBody>
      </p:sp>
    </p:spTree>
    <p:extLst>
      <p:ext uri="{BB962C8B-B14F-4D97-AF65-F5344CB8AC3E}">
        <p14:creationId xmlns:p14="http://schemas.microsoft.com/office/powerpoint/2010/main" val="2779264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59F1451-B726-44DD-AA8E-BC781F19849E}" type="slidenum">
              <a:rPr lang="en-GB" smtClean="0"/>
              <a:t>7</a:t>
            </a:fld>
            <a:endParaRPr lang="en-GB"/>
          </a:p>
        </p:txBody>
      </p:sp>
    </p:spTree>
    <p:extLst>
      <p:ext uri="{BB962C8B-B14F-4D97-AF65-F5344CB8AC3E}">
        <p14:creationId xmlns:p14="http://schemas.microsoft.com/office/powerpoint/2010/main" val="2369320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D2D7C-9167-48FB-A814-5CA8105F44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6AFD469-C8CB-409D-AE37-B4BFEAE184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A889BED-3006-4F11-AA34-55B0298C76F4}"/>
              </a:ext>
            </a:extLst>
          </p:cNvPr>
          <p:cNvSpPr>
            <a:spLocks noGrp="1"/>
          </p:cNvSpPr>
          <p:nvPr>
            <p:ph type="dt" sz="half" idx="10"/>
          </p:nvPr>
        </p:nvSpPr>
        <p:spPr/>
        <p:txBody>
          <a:bodyPr/>
          <a:lstStyle/>
          <a:p>
            <a:fld id="{546A10D5-EBE3-417F-876D-3C00360D16B2}" type="datetimeFigureOut">
              <a:rPr lang="en-GB" smtClean="0"/>
              <a:t>21/04/2020</a:t>
            </a:fld>
            <a:endParaRPr lang="en-GB"/>
          </a:p>
        </p:txBody>
      </p:sp>
      <p:sp>
        <p:nvSpPr>
          <p:cNvPr id="5" name="Footer Placeholder 4">
            <a:extLst>
              <a:ext uri="{FF2B5EF4-FFF2-40B4-BE49-F238E27FC236}">
                <a16:creationId xmlns:a16="http://schemas.microsoft.com/office/drawing/2014/main" id="{17D7CC13-B4DF-4042-AE33-E6F293BD98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B46111-3E44-4E81-AD47-49014358A62C}"/>
              </a:ext>
            </a:extLst>
          </p:cNvPr>
          <p:cNvSpPr>
            <a:spLocks noGrp="1"/>
          </p:cNvSpPr>
          <p:nvPr>
            <p:ph type="sldNum" sz="quarter" idx="12"/>
          </p:nvPr>
        </p:nvSpPr>
        <p:spPr/>
        <p:txBody>
          <a:bodyPr/>
          <a:lstStyle/>
          <a:p>
            <a:fld id="{88DB02F1-52E4-4E42-BAD4-4D615DCF8DC6}" type="slidenum">
              <a:rPr lang="en-GB" smtClean="0"/>
              <a:t>‹#›</a:t>
            </a:fld>
            <a:endParaRPr lang="en-GB"/>
          </a:p>
        </p:txBody>
      </p:sp>
    </p:spTree>
    <p:extLst>
      <p:ext uri="{BB962C8B-B14F-4D97-AF65-F5344CB8AC3E}">
        <p14:creationId xmlns:p14="http://schemas.microsoft.com/office/powerpoint/2010/main" val="3980621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AFCBA-3BAC-4E74-86BA-62DEBE246C7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6DB12-80A0-4A64-A306-3208BE908F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F5267A-7B3A-41BE-9B53-778D162789C8}"/>
              </a:ext>
            </a:extLst>
          </p:cNvPr>
          <p:cNvSpPr>
            <a:spLocks noGrp="1"/>
          </p:cNvSpPr>
          <p:nvPr>
            <p:ph type="dt" sz="half" idx="10"/>
          </p:nvPr>
        </p:nvSpPr>
        <p:spPr/>
        <p:txBody>
          <a:bodyPr/>
          <a:lstStyle/>
          <a:p>
            <a:fld id="{546A10D5-EBE3-417F-876D-3C00360D16B2}" type="datetimeFigureOut">
              <a:rPr lang="en-GB" smtClean="0"/>
              <a:t>21/04/2020</a:t>
            </a:fld>
            <a:endParaRPr lang="en-GB"/>
          </a:p>
        </p:txBody>
      </p:sp>
      <p:sp>
        <p:nvSpPr>
          <p:cNvPr id="5" name="Footer Placeholder 4">
            <a:extLst>
              <a:ext uri="{FF2B5EF4-FFF2-40B4-BE49-F238E27FC236}">
                <a16:creationId xmlns:a16="http://schemas.microsoft.com/office/drawing/2014/main" id="{8D4D6544-20E3-47FE-B67B-813DB753ED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3B4002-5132-40CF-8D90-35A0DE5BFA74}"/>
              </a:ext>
            </a:extLst>
          </p:cNvPr>
          <p:cNvSpPr>
            <a:spLocks noGrp="1"/>
          </p:cNvSpPr>
          <p:nvPr>
            <p:ph type="sldNum" sz="quarter" idx="12"/>
          </p:nvPr>
        </p:nvSpPr>
        <p:spPr/>
        <p:txBody>
          <a:bodyPr/>
          <a:lstStyle/>
          <a:p>
            <a:fld id="{88DB02F1-52E4-4E42-BAD4-4D615DCF8DC6}" type="slidenum">
              <a:rPr lang="en-GB" smtClean="0"/>
              <a:t>‹#›</a:t>
            </a:fld>
            <a:endParaRPr lang="en-GB"/>
          </a:p>
        </p:txBody>
      </p:sp>
    </p:spTree>
    <p:extLst>
      <p:ext uri="{BB962C8B-B14F-4D97-AF65-F5344CB8AC3E}">
        <p14:creationId xmlns:p14="http://schemas.microsoft.com/office/powerpoint/2010/main" val="28061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F220C5-161E-4CCA-B681-8E59FBE20E3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FF005B4-FF85-4908-8B69-383BDEDCCF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746D0D-BF81-4490-A49B-9AA21C1206C9}"/>
              </a:ext>
            </a:extLst>
          </p:cNvPr>
          <p:cNvSpPr>
            <a:spLocks noGrp="1"/>
          </p:cNvSpPr>
          <p:nvPr>
            <p:ph type="dt" sz="half" idx="10"/>
          </p:nvPr>
        </p:nvSpPr>
        <p:spPr/>
        <p:txBody>
          <a:bodyPr/>
          <a:lstStyle/>
          <a:p>
            <a:fld id="{546A10D5-EBE3-417F-876D-3C00360D16B2}" type="datetimeFigureOut">
              <a:rPr lang="en-GB" smtClean="0"/>
              <a:t>21/04/2020</a:t>
            </a:fld>
            <a:endParaRPr lang="en-GB"/>
          </a:p>
        </p:txBody>
      </p:sp>
      <p:sp>
        <p:nvSpPr>
          <p:cNvPr id="5" name="Footer Placeholder 4">
            <a:extLst>
              <a:ext uri="{FF2B5EF4-FFF2-40B4-BE49-F238E27FC236}">
                <a16:creationId xmlns:a16="http://schemas.microsoft.com/office/drawing/2014/main" id="{730F073F-9FDB-42FE-8C78-64A9F4E060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DEB170-D32A-4E64-AFBF-58FEC54A5428}"/>
              </a:ext>
            </a:extLst>
          </p:cNvPr>
          <p:cNvSpPr>
            <a:spLocks noGrp="1"/>
          </p:cNvSpPr>
          <p:nvPr>
            <p:ph type="sldNum" sz="quarter" idx="12"/>
          </p:nvPr>
        </p:nvSpPr>
        <p:spPr/>
        <p:txBody>
          <a:bodyPr/>
          <a:lstStyle/>
          <a:p>
            <a:fld id="{88DB02F1-52E4-4E42-BAD4-4D615DCF8DC6}" type="slidenum">
              <a:rPr lang="en-GB" smtClean="0"/>
              <a:t>‹#›</a:t>
            </a:fld>
            <a:endParaRPr lang="en-GB"/>
          </a:p>
        </p:txBody>
      </p:sp>
    </p:spTree>
    <p:extLst>
      <p:ext uri="{BB962C8B-B14F-4D97-AF65-F5344CB8AC3E}">
        <p14:creationId xmlns:p14="http://schemas.microsoft.com/office/powerpoint/2010/main" val="127001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D3096-2632-4E28-91B8-15EE0D7226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F511BE9-5B07-4E4A-A7FE-C983CDCCA9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11039C-F353-4674-91D1-587FB8A4CAE6}"/>
              </a:ext>
            </a:extLst>
          </p:cNvPr>
          <p:cNvSpPr>
            <a:spLocks noGrp="1"/>
          </p:cNvSpPr>
          <p:nvPr>
            <p:ph type="dt" sz="half" idx="10"/>
          </p:nvPr>
        </p:nvSpPr>
        <p:spPr/>
        <p:txBody>
          <a:bodyPr/>
          <a:lstStyle/>
          <a:p>
            <a:fld id="{546A10D5-EBE3-417F-876D-3C00360D16B2}" type="datetimeFigureOut">
              <a:rPr lang="en-GB" smtClean="0"/>
              <a:t>21/04/2020</a:t>
            </a:fld>
            <a:endParaRPr lang="en-GB"/>
          </a:p>
        </p:txBody>
      </p:sp>
      <p:sp>
        <p:nvSpPr>
          <p:cNvPr id="5" name="Footer Placeholder 4">
            <a:extLst>
              <a:ext uri="{FF2B5EF4-FFF2-40B4-BE49-F238E27FC236}">
                <a16:creationId xmlns:a16="http://schemas.microsoft.com/office/drawing/2014/main" id="{8133F469-2C65-4E99-92D5-DBD13B76FF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0F1BD4-698C-45FC-A51A-D40993C295B2}"/>
              </a:ext>
            </a:extLst>
          </p:cNvPr>
          <p:cNvSpPr>
            <a:spLocks noGrp="1"/>
          </p:cNvSpPr>
          <p:nvPr>
            <p:ph type="sldNum" sz="quarter" idx="12"/>
          </p:nvPr>
        </p:nvSpPr>
        <p:spPr/>
        <p:txBody>
          <a:bodyPr/>
          <a:lstStyle/>
          <a:p>
            <a:fld id="{88DB02F1-52E4-4E42-BAD4-4D615DCF8DC6}" type="slidenum">
              <a:rPr lang="en-GB" smtClean="0"/>
              <a:t>‹#›</a:t>
            </a:fld>
            <a:endParaRPr lang="en-GB"/>
          </a:p>
        </p:txBody>
      </p:sp>
    </p:spTree>
    <p:extLst>
      <p:ext uri="{BB962C8B-B14F-4D97-AF65-F5344CB8AC3E}">
        <p14:creationId xmlns:p14="http://schemas.microsoft.com/office/powerpoint/2010/main" val="41497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4EA5-39B9-489D-8BEB-3645F2593A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7DFE1E6-32E3-4A3B-9B70-A903E7A72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D9C418-E55A-4898-81DD-C15C52F61607}"/>
              </a:ext>
            </a:extLst>
          </p:cNvPr>
          <p:cNvSpPr>
            <a:spLocks noGrp="1"/>
          </p:cNvSpPr>
          <p:nvPr>
            <p:ph type="dt" sz="half" idx="10"/>
          </p:nvPr>
        </p:nvSpPr>
        <p:spPr/>
        <p:txBody>
          <a:bodyPr/>
          <a:lstStyle/>
          <a:p>
            <a:fld id="{546A10D5-EBE3-417F-876D-3C00360D16B2}" type="datetimeFigureOut">
              <a:rPr lang="en-GB" smtClean="0"/>
              <a:t>21/04/2020</a:t>
            </a:fld>
            <a:endParaRPr lang="en-GB"/>
          </a:p>
        </p:txBody>
      </p:sp>
      <p:sp>
        <p:nvSpPr>
          <p:cNvPr id="5" name="Footer Placeholder 4">
            <a:extLst>
              <a:ext uri="{FF2B5EF4-FFF2-40B4-BE49-F238E27FC236}">
                <a16:creationId xmlns:a16="http://schemas.microsoft.com/office/drawing/2014/main" id="{E67E73AA-3C79-45FC-A0B3-42EED6D236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76956E-0673-434E-9114-C8B1C64F482B}"/>
              </a:ext>
            </a:extLst>
          </p:cNvPr>
          <p:cNvSpPr>
            <a:spLocks noGrp="1"/>
          </p:cNvSpPr>
          <p:nvPr>
            <p:ph type="sldNum" sz="quarter" idx="12"/>
          </p:nvPr>
        </p:nvSpPr>
        <p:spPr/>
        <p:txBody>
          <a:bodyPr/>
          <a:lstStyle/>
          <a:p>
            <a:fld id="{88DB02F1-52E4-4E42-BAD4-4D615DCF8DC6}" type="slidenum">
              <a:rPr lang="en-GB" smtClean="0"/>
              <a:t>‹#›</a:t>
            </a:fld>
            <a:endParaRPr lang="en-GB"/>
          </a:p>
        </p:txBody>
      </p:sp>
    </p:spTree>
    <p:extLst>
      <p:ext uri="{BB962C8B-B14F-4D97-AF65-F5344CB8AC3E}">
        <p14:creationId xmlns:p14="http://schemas.microsoft.com/office/powerpoint/2010/main" val="3852657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F3F7A-AA88-4191-92D8-E4BBD2B3829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20225DD-3C68-43F3-89A0-B80250EC49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A214F74-CB52-490A-8851-DD8AE41C23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83A75FC-685C-44BA-9F8A-700DA590D641}"/>
              </a:ext>
            </a:extLst>
          </p:cNvPr>
          <p:cNvSpPr>
            <a:spLocks noGrp="1"/>
          </p:cNvSpPr>
          <p:nvPr>
            <p:ph type="dt" sz="half" idx="10"/>
          </p:nvPr>
        </p:nvSpPr>
        <p:spPr/>
        <p:txBody>
          <a:bodyPr/>
          <a:lstStyle/>
          <a:p>
            <a:fld id="{546A10D5-EBE3-417F-876D-3C00360D16B2}" type="datetimeFigureOut">
              <a:rPr lang="en-GB" smtClean="0"/>
              <a:t>21/04/2020</a:t>
            </a:fld>
            <a:endParaRPr lang="en-GB"/>
          </a:p>
        </p:txBody>
      </p:sp>
      <p:sp>
        <p:nvSpPr>
          <p:cNvPr id="6" name="Footer Placeholder 5">
            <a:extLst>
              <a:ext uri="{FF2B5EF4-FFF2-40B4-BE49-F238E27FC236}">
                <a16:creationId xmlns:a16="http://schemas.microsoft.com/office/drawing/2014/main" id="{1A73D359-7F70-498C-9115-AA61DCC33D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5C351D-7276-4C76-8604-53A9A2958786}"/>
              </a:ext>
            </a:extLst>
          </p:cNvPr>
          <p:cNvSpPr>
            <a:spLocks noGrp="1"/>
          </p:cNvSpPr>
          <p:nvPr>
            <p:ph type="sldNum" sz="quarter" idx="12"/>
          </p:nvPr>
        </p:nvSpPr>
        <p:spPr/>
        <p:txBody>
          <a:bodyPr/>
          <a:lstStyle/>
          <a:p>
            <a:fld id="{88DB02F1-52E4-4E42-BAD4-4D615DCF8DC6}" type="slidenum">
              <a:rPr lang="en-GB" smtClean="0"/>
              <a:t>‹#›</a:t>
            </a:fld>
            <a:endParaRPr lang="en-GB"/>
          </a:p>
        </p:txBody>
      </p:sp>
    </p:spTree>
    <p:extLst>
      <p:ext uri="{BB962C8B-B14F-4D97-AF65-F5344CB8AC3E}">
        <p14:creationId xmlns:p14="http://schemas.microsoft.com/office/powerpoint/2010/main" val="3890119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1D0D7-4B08-4B8E-8280-5437272BC1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2A75F10-F3CD-4BFC-9654-1F0704723F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359D45-9496-4BAB-A5B7-1F1EC1D4A3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7A45513-A591-4222-BBAD-53CE30285F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6E1034-4617-4167-B5CE-541D6E0364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12F491F-F67F-4AB0-BEF8-93E0B413FA61}"/>
              </a:ext>
            </a:extLst>
          </p:cNvPr>
          <p:cNvSpPr>
            <a:spLocks noGrp="1"/>
          </p:cNvSpPr>
          <p:nvPr>
            <p:ph type="dt" sz="half" idx="10"/>
          </p:nvPr>
        </p:nvSpPr>
        <p:spPr/>
        <p:txBody>
          <a:bodyPr/>
          <a:lstStyle/>
          <a:p>
            <a:fld id="{546A10D5-EBE3-417F-876D-3C00360D16B2}" type="datetimeFigureOut">
              <a:rPr lang="en-GB" smtClean="0"/>
              <a:t>21/04/2020</a:t>
            </a:fld>
            <a:endParaRPr lang="en-GB"/>
          </a:p>
        </p:txBody>
      </p:sp>
      <p:sp>
        <p:nvSpPr>
          <p:cNvPr id="8" name="Footer Placeholder 7">
            <a:extLst>
              <a:ext uri="{FF2B5EF4-FFF2-40B4-BE49-F238E27FC236}">
                <a16:creationId xmlns:a16="http://schemas.microsoft.com/office/drawing/2014/main" id="{38054ABC-6426-44C8-A6F9-28FFCF003EA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E33D742-6650-4DA8-B025-FC0634ECE4B5}"/>
              </a:ext>
            </a:extLst>
          </p:cNvPr>
          <p:cNvSpPr>
            <a:spLocks noGrp="1"/>
          </p:cNvSpPr>
          <p:nvPr>
            <p:ph type="sldNum" sz="quarter" idx="12"/>
          </p:nvPr>
        </p:nvSpPr>
        <p:spPr/>
        <p:txBody>
          <a:bodyPr/>
          <a:lstStyle/>
          <a:p>
            <a:fld id="{88DB02F1-52E4-4E42-BAD4-4D615DCF8DC6}" type="slidenum">
              <a:rPr lang="en-GB" smtClean="0"/>
              <a:t>‹#›</a:t>
            </a:fld>
            <a:endParaRPr lang="en-GB"/>
          </a:p>
        </p:txBody>
      </p:sp>
    </p:spTree>
    <p:extLst>
      <p:ext uri="{BB962C8B-B14F-4D97-AF65-F5344CB8AC3E}">
        <p14:creationId xmlns:p14="http://schemas.microsoft.com/office/powerpoint/2010/main" val="73350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B9F07-F342-49A8-99F4-CC5843E1AC3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3A5E041-7FC5-47BB-862E-F5B3F8465672}"/>
              </a:ext>
            </a:extLst>
          </p:cNvPr>
          <p:cNvSpPr>
            <a:spLocks noGrp="1"/>
          </p:cNvSpPr>
          <p:nvPr>
            <p:ph type="dt" sz="half" idx="10"/>
          </p:nvPr>
        </p:nvSpPr>
        <p:spPr/>
        <p:txBody>
          <a:bodyPr/>
          <a:lstStyle/>
          <a:p>
            <a:fld id="{546A10D5-EBE3-417F-876D-3C00360D16B2}" type="datetimeFigureOut">
              <a:rPr lang="en-GB" smtClean="0"/>
              <a:t>21/04/2020</a:t>
            </a:fld>
            <a:endParaRPr lang="en-GB"/>
          </a:p>
        </p:txBody>
      </p:sp>
      <p:sp>
        <p:nvSpPr>
          <p:cNvPr id="4" name="Footer Placeholder 3">
            <a:extLst>
              <a:ext uri="{FF2B5EF4-FFF2-40B4-BE49-F238E27FC236}">
                <a16:creationId xmlns:a16="http://schemas.microsoft.com/office/drawing/2014/main" id="{7D0183B7-85F5-4B07-A4C5-89487D9C97A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80DC47D-22BB-457F-A98D-CA9A17F5389B}"/>
              </a:ext>
            </a:extLst>
          </p:cNvPr>
          <p:cNvSpPr>
            <a:spLocks noGrp="1"/>
          </p:cNvSpPr>
          <p:nvPr>
            <p:ph type="sldNum" sz="quarter" idx="12"/>
          </p:nvPr>
        </p:nvSpPr>
        <p:spPr/>
        <p:txBody>
          <a:bodyPr/>
          <a:lstStyle/>
          <a:p>
            <a:fld id="{88DB02F1-52E4-4E42-BAD4-4D615DCF8DC6}" type="slidenum">
              <a:rPr lang="en-GB" smtClean="0"/>
              <a:t>‹#›</a:t>
            </a:fld>
            <a:endParaRPr lang="en-GB"/>
          </a:p>
        </p:txBody>
      </p:sp>
    </p:spTree>
    <p:extLst>
      <p:ext uri="{BB962C8B-B14F-4D97-AF65-F5344CB8AC3E}">
        <p14:creationId xmlns:p14="http://schemas.microsoft.com/office/powerpoint/2010/main" val="350587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8F6367-B8B5-4352-A032-4AF0E7D9410D}"/>
              </a:ext>
            </a:extLst>
          </p:cNvPr>
          <p:cNvSpPr>
            <a:spLocks noGrp="1"/>
          </p:cNvSpPr>
          <p:nvPr>
            <p:ph type="dt" sz="half" idx="10"/>
          </p:nvPr>
        </p:nvSpPr>
        <p:spPr/>
        <p:txBody>
          <a:bodyPr/>
          <a:lstStyle/>
          <a:p>
            <a:fld id="{546A10D5-EBE3-417F-876D-3C00360D16B2}" type="datetimeFigureOut">
              <a:rPr lang="en-GB" smtClean="0"/>
              <a:t>21/04/2020</a:t>
            </a:fld>
            <a:endParaRPr lang="en-GB"/>
          </a:p>
        </p:txBody>
      </p:sp>
      <p:sp>
        <p:nvSpPr>
          <p:cNvPr id="3" name="Footer Placeholder 2">
            <a:extLst>
              <a:ext uri="{FF2B5EF4-FFF2-40B4-BE49-F238E27FC236}">
                <a16:creationId xmlns:a16="http://schemas.microsoft.com/office/drawing/2014/main" id="{D76B8A67-D4E2-405E-8540-F34FBEDC509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21F87D0-D8C2-4FD4-BB3B-B6247B66C62A}"/>
              </a:ext>
            </a:extLst>
          </p:cNvPr>
          <p:cNvSpPr>
            <a:spLocks noGrp="1"/>
          </p:cNvSpPr>
          <p:nvPr>
            <p:ph type="sldNum" sz="quarter" idx="12"/>
          </p:nvPr>
        </p:nvSpPr>
        <p:spPr/>
        <p:txBody>
          <a:bodyPr/>
          <a:lstStyle/>
          <a:p>
            <a:fld id="{88DB02F1-52E4-4E42-BAD4-4D615DCF8DC6}" type="slidenum">
              <a:rPr lang="en-GB" smtClean="0"/>
              <a:t>‹#›</a:t>
            </a:fld>
            <a:endParaRPr lang="en-GB"/>
          </a:p>
        </p:txBody>
      </p:sp>
    </p:spTree>
    <p:extLst>
      <p:ext uri="{BB962C8B-B14F-4D97-AF65-F5344CB8AC3E}">
        <p14:creationId xmlns:p14="http://schemas.microsoft.com/office/powerpoint/2010/main" val="1868485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F00F6-5399-4370-9935-684F6A134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526726F-6784-4281-A65F-ADDAE61863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D6B702D-70C0-4370-A387-A8C59F4921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A2ADDE-68C1-4CE8-B834-51A6C09C6448}"/>
              </a:ext>
            </a:extLst>
          </p:cNvPr>
          <p:cNvSpPr>
            <a:spLocks noGrp="1"/>
          </p:cNvSpPr>
          <p:nvPr>
            <p:ph type="dt" sz="half" idx="10"/>
          </p:nvPr>
        </p:nvSpPr>
        <p:spPr/>
        <p:txBody>
          <a:bodyPr/>
          <a:lstStyle/>
          <a:p>
            <a:fld id="{546A10D5-EBE3-417F-876D-3C00360D16B2}" type="datetimeFigureOut">
              <a:rPr lang="en-GB" smtClean="0"/>
              <a:t>21/04/2020</a:t>
            </a:fld>
            <a:endParaRPr lang="en-GB"/>
          </a:p>
        </p:txBody>
      </p:sp>
      <p:sp>
        <p:nvSpPr>
          <p:cNvPr id="6" name="Footer Placeholder 5">
            <a:extLst>
              <a:ext uri="{FF2B5EF4-FFF2-40B4-BE49-F238E27FC236}">
                <a16:creationId xmlns:a16="http://schemas.microsoft.com/office/drawing/2014/main" id="{021C1F66-5882-4859-8589-7C96590887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708E37-13B6-4B23-B7CE-A71AA8AFA1CF}"/>
              </a:ext>
            </a:extLst>
          </p:cNvPr>
          <p:cNvSpPr>
            <a:spLocks noGrp="1"/>
          </p:cNvSpPr>
          <p:nvPr>
            <p:ph type="sldNum" sz="quarter" idx="12"/>
          </p:nvPr>
        </p:nvSpPr>
        <p:spPr/>
        <p:txBody>
          <a:bodyPr/>
          <a:lstStyle/>
          <a:p>
            <a:fld id="{88DB02F1-52E4-4E42-BAD4-4D615DCF8DC6}" type="slidenum">
              <a:rPr lang="en-GB" smtClean="0"/>
              <a:t>‹#›</a:t>
            </a:fld>
            <a:endParaRPr lang="en-GB"/>
          </a:p>
        </p:txBody>
      </p:sp>
    </p:spTree>
    <p:extLst>
      <p:ext uri="{BB962C8B-B14F-4D97-AF65-F5344CB8AC3E}">
        <p14:creationId xmlns:p14="http://schemas.microsoft.com/office/powerpoint/2010/main" val="3086743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FBBEC-F71C-4A2C-8BC4-76396B653F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3951846-D48F-4E04-A3D2-44ACF7334E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D3BD464-A6B6-4B3D-A112-86CBA68C73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D764C7-0E22-48E9-9866-D62BC7F55BF9}"/>
              </a:ext>
            </a:extLst>
          </p:cNvPr>
          <p:cNvSpPr>
            <a:spLocks noGrp="1"/>
          </p:cNvSpPr>
          <p:nvPr>
            <p:ph type="dt" sz="half" idx="10"/>
          </p:nvPr>
        </p:nvSpPr>
        <p:spPr/>
        <p:txBody>
          <a:bodyPr/>
          <a:lstStyle/>
          <a:p>
            <a:fld id="{546A10D5-EBE3-417F-876D-3C00360D16B2}" type="datetimeFigureOut">
              <a:rPr lang="en-GB" smtClean="0"/>
              <a:t>21/04/2020</a:t>
            </a:fld>
            <a:endParaRPr lang="en-GB"/>
          </a:p>
        </p:txBody>
      </p:sp>
      <p:sp>
        <p:nvSpPr>
          <p:cNvPr id="6" name="Footer Placeholder 5">
            <a:extLst>
              <a:ext uri="{FF2B5EF4-FFF2-40B4-BE49-F238E27FC236}">
                <a16:creationId xmlns:a16="http://schemas.microsoft.com/office/drawing/2014/main" id="{B97ECF0C-A56D-4404-8DFC-FCFAEDDE19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0C04AF-95CA-4045-AD46-A4B4FAC37906}"/>
              </a:ext>
            </a:extLst>
          </p:cNvPr>
          <p:cNvSpPr>
            <a:spLocks noGrp="1"/>
          </p:cNvSpPr>
          <p:nvPr>
            <p:ph type="sldNum" sz="quarter" idx="12"/>
          </p:nvPr>
        </p:nvSpPr>
        <p:spPr/>
        <p:txBody>
          <a:bodyPr/>
          <a:lstStyle/>
          <a:p>
            <a:fld id="{88DB02F1-52E4-4E42-BAD4-4D615DCF8DC6}" type="slidenum">
              <a:rPr lang="en-GB" smtClean="0"/>
              <a:t>‹#›</a:t>
            </a:fld>
            <a:endParaRPr lang="en-GB"/>
          </a:p>
        </p:txBody>
      </p:sp>
    </p:spTree>
    <p:extLst>
      <p:ext uri="{BB962C8B-B14F-4D97-AF65-F5344CB8AC3E}">
        <p14:creationId xmlns:p14="http://schemas.microsoft.com/office/powerpoint/2010/main" val="1801339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80D713-7C3F-4A02-8A0C-485B24ABAA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07BAE1-E1D1-44D6-B038-E1604C6992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641F51-85C0-4FE1-8788-04810BB4D9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6A10D5-EBE3-417F-876D-3C00360D16B2}" type="datetimeFigureOut">
              <a:rPr lang="en-GB" smtClean="0"/>
              <a:t>21/04/2020</a:t>
            </a:fld>
            <a:endParaRPr lang="en-GB"/>
          </a:p>
        </p:txBody>
      </p:sp>
      <p:sp>
        <p:nvSpPr>
          <p:cNvPr id="5" name="Footer Placeholder 4">
            <a:extLst>
              <a:ext uri="{FF2B5EF4-FFF2-40B4-BE49-F238E27FC236}">
                <a16:creationId xmlns:a16="http://schemas.microsoft.com/office/drawing/2014/main" id="{594A25C9-1AC1-4D0A-975C-4C5998E82C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CA90C6-D59C-4940-99D6-0C2B990458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DB02F1-52E4-4E42-BAD4-4D615DCF8DC6}" type="slidenum">
              <a:rPr lang="en-GB" smtClean="0"/>
              <a:t>‹#›</a:t>
            </a:fld>
            <a:endParaRPr lang="en-GB"/>
          </a:p>
        </p:txBody>
      </p:sp>
    </p:spTree>
    <p:extLst>
      <p:ext uri="{BB962C8B-B14F-4D97-AF65-F5344CB8AC3E}">
        <p14:creationId xmlns:p14="http://schemas.microsoft.com/office/powerpoint/2010/main" val="18028318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rBoOyCLlCcU" TargetMode="External" /><Relationship Id="rId7" Type="http://schemas.openxmlformats.org/officeDocument/2006/relationships/hyperlink" Target="https://www.youtube.com/watch?v=h3Kj0-a7TAQ" TargetMode="External" /><Relationship Id="rId2" Type="http://schemas.openxmlformats.org/officeDocument/2006/relationships/hyperlink" Target="https://www.youtube.com/watch?v=Tc-_hoG4nec" TargetMode="External" /><Relationship Id="rId1" Type="http://schemas.openxmlformats.org/officeDocument/2006/relationships/slideLayout" Target="../slideLayouts/slideLayout2.xml" /><Relationship Id="rId6" Type="http://schemas.openxmlformats.org/officeDocument/2006/relationships/hyperlink" Target="https://www.youtube.com/watch?v=RqU0z_AP5HM" TargetMode="External" /><Relationship Id="rId5" Type="http://schemas.openxmlformats.org/officeDocument/2006/relationships/hyperlink" Target="https://www.youtube.com/watch?v=uRdFtrv2yGA" TargetMode="External" /><Relationship Id="rId4" Type="http://schemas.openxmlformats.org/officeDocument/2006/relationships/hyperlink" Target="https://www.youtube.com/watch?v=7_MvlGKwLh0" TargetMode="External" /></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l-828KqtTkA" TargetMode="External" /><Relationship Id="rId2" Type="http://schemas.openxmlformats.org/officeDocument/2006/relationships/hyperlink" Target="https://www.bbc.co.uk/bitesize/guides/zwmvd2p/revision/1" TargetMode="External" /><Relationship Id="rId1" Type="http://schemas.openxmlformats.org/officeDocument/2006/relationships/slideLayout" Target="../slideLayouts/slideLayout2.xml" /><Relationship Id="rId5" Type="http://schemas.openxmlformats.org/officeDocument/2006/relationships/hyperlink" Target="https://www.youtube.com/watch?v=c7fqMPDcKXM" TargetMode="External" /><Relationship Id="rId4" Type="http://schemas.openxmlformats.org/officeDocument/2006/relationships/hyperlink" Target="https://www.youtube.com/watch?v=t-A8mCjRu5g" TargetMode="External" /></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iB1fPZX5Zgk" TargetMode="External" /><Relationship Id="rId2" Type="http://schemas.openxmlformats.org/officeDocument/2006/relationships/hyperlink" Target="https://www.bbc.co.uk/bitesize/guides/zxn4mp3/revision/1" TargetMode="External" /><Relationship Id="rId1" Type="http://schemas.openxmlformats.org/officeDocument/2006/relationships/slideLayout" Target="../slideLayouts/slideLayout2.xml" /><Relationship Id="rId4" Type="http://schemas.openxmlformats.org/officeDocument/2006/relationships/hyperlink" Target="https://thedramateacher.com/theatre-of-cruelty-conventions/" TargetMode="External" /></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2OD7phopWWk" TargetMode="External" /><Relationship Id="rId2" Type="http://schemas.openxmlformats.org/officeDocument/2006/relationships/hyperlink" Target="https://www.youtube.com/watch?v=62-gYcO6jrY" TargetMode="External" /><Relationship Id="rId1" Type="http://schemas.openxmlformats.org/officeDocument/2006/relationships/slideLayout" Target="../slideLayouts/slideLayout2.xml" /><Relationship Id="rId6" Type="http://schemas.openxmlformats.org/officeDocument/2006/relationships/hyperlink" Target="https://www.youtube.com/watch?v=YIjjLpshfCQ" TargetMode="External" /><Relationship Id="rId5" Type="http://schemas.openxmlformats.org/officeDocument/2006/relationships/hyperlink" Target="https://www.youtube.com/watch?v=-ScsvWtMZWo" TargetMode="External" /><Relationship Id="rId4" Type="http://schemas.openxmlformats.org/officeDocument/2006/relationships/hyperlink" Target="https://www.youtube.com/watch?v=gHn2Lj7R0Rc" TargetMode="External" /></Relationships>
</file>

<file path=ppt/slides/_rels/slide5.xml.rels><?xml version="1.0" encoding="UTF-8" standalone="yes"?>
<Relationships xmlns="http://schemas.openxmlformats.org/package/2006/relationships"><Relationship Id="rId3" Type="http://schemas.openxmlformats.org/officeDocument/2006/relationships/hyperlink" Target="https://www.bbc.co.uk/bitesize/guides/ztfk6sg/revision/1" TargetMode="External" /><Relationship Id="rId7" Type="http://schemas.openxmlformats.org/officeDocument/2006/relationships/hyperlink" Target="https://www.youtube.com/watch?v=BC9uJrY9Bh8" TargetMode="External" /><Relationship Id="rId2" Type="http://schemas.openxmlformats.org/officeDocument/2006/relationships/image" Target="../media/image1.jpeg" /><Relationship Id="rId1" Type="http://schemas.openxmlformats.org/officeDocument/2006/relationships/slideLayout" Target="../slideLayouts/slideLayout2.xml" /><Relationship Id="rId6" Type="http://schemas.openxmlformats.org/officeDocument/2006/relationships/hyperlink" Target="https://www.youtube.com/watch?v=V7R_V2iCZoY" TargetMode="External" /><Relationship Id="rId5" Type="http://schemas.openxmlformats.org/officeDocument/2006/relationships/hyperlink" Target="https://www.franticassembly.co.uk/the-frantic-method" TargetMode="External" /><Relationship Id="rId4" Type="http://schemas.openxmlformats.org/officeDocument/2006/relationships/hyperlink" Target="https://www.franticassembly.co.uk/frantic-digital" TargetMode="External" /></Relationships>
</file>

<file path=ppt/slides/_rels/slide6.xml.rels><?xml version="1.0" encoding="UTF-8" standalone="yes"?>
<Relationships xmlns="http://schemas.openxmlformats.org/package/2006/relationships"><Relationship Id="rId8" Type="http://schemas.openxmlformats.org/officeDocument/2006/relationships/hyperlink" Target="https://www.dv8.co.uk/students" TargetMode="External" /><Relationship Id="rId3" Type="http://schemas.openxmlformats.org/officeDocument/2006/relationships/hyperlink" Target="https://www.geckotheatre.com/" TargetMode="External" /><Relationship Id="rId7" Type="http://schemas.openxmlformats.org/officeDocument/2006/relationships/hyperlink" Target="https://www.kneehigh.co.uk/" TargetMode="External" /><Relationship Id="rId2" Type="http://schemas.openxmlformats.org/officeDocument/2006/relationships/image" Target="../media/image2.png" /><Relationship Id="rId1" Type="http://schemas.openxmlformats.org/officeDocument/2006/relationships/slideLayout" Target="../slideLayouts/slideLayout2.xml" /><Relationship Id="rId6" Type="http://schemas.openxmlformats.org/officeDocument/2006/relationships/hyperlink" Target="https://www.punchdrunk.org.uk/" TargetMode="External" /><Relationship Id="rId5" Type="http://schemas.openxmlformats.org/officeDocument/2006/relationships/hyperlink" Target="http://www.complicite.org/company.php" TargetMode="External" /><Relationship Id="rId4" Type="http://schemas.openxmlformats.org/officeDocument/2006/relationships/hyperlink" Target="https://www.youtube.com/watch?v=5PQpxi7h_rc" TargetMode="External" /></Relationships>
</file>

<file path=ppt/slides/_rels/slide7.xml.rels><?xml version="1.0" encoding="UTF-8" standalone="yes"?>
<Relationships xmlns="http://schemas.openxmlformats.org/package/2006/relationships"><Relationship Id="rId3" Type="http://schemas.openxmlformats.org/officeDocument/2006/relationships/hyperlink" Target="https://www.monologuearchive.com/" TargetMode="External" /><Relationship Id="rId2" Type="http://schemas.openxmlformats.org/officeDocument/2006/relationships/notesSlide" Target="../notesSlides/notesSlide1.xml" /><Relationship Id="rId1" Type="http://schemas.openxmlformats.org/officeDocument/2006/relationships/slideLayout" Target="../slideLayouts/slideLayout2.xml" /><Relationship Id="rId4" Type="http://schemas.openxmlformats.org/officeDocument/2006/relationships/hyperlink" Target="https://stageagent.com/monologues" TargetMode="Externa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p:cNvSpPr>
            <a:spLocks noGrp="1"/>
          </p:cNvSpPr>
          <p:nvPr>
            <p:ph idx="1"/>
          </p:nvPr>
        </p:nvSpPr>
        <p:spPr>
          <a:xfrm>
            <a:off x="474726" y="542925"/>
            <a:ext cx="11239500" cy="3871762"/>
          </a:xfrm>
        </p:spPr>
        <p:txBody>
          <a:bodyPr>
            <a:noAutofit/>
          </a:bodyPr>
          <a:lstStyle/>
          <a:p>
            <a:pPr marL="0" indent="0">
              <a:buNone/>
            </a:pPr>
            <a:r>
              <a:rPr lang="en-US" sz="3200" dirty="0">
                <a:solidFill>
                  <a:srgbClr val="FFFFFF"/>
                </a:solidFill>
                <a:highlight>
                  <a:srgbClr val="000000"/>
                </a:highlight>
              </a:rPr>
              <a:t>Preparing for Post-16 Drama</a:t>
            </a:r>
            <a:endParaRPr lang="en-GB" sz="3000" dirty="0">
              <a:highlight>
                <a:srgbClr val="000000"/>
              </a:highlight>
            </a:endParaRPr>
          </a:p>
          <a:p>
            <a:pPr marL="0" indent="0">
              <a:buNone/>
            </a:pPr>
            <a:endParaRPr lang="en-GB" sz="3000" dirty="0"/>
          </a:p>
          <a:p>
            <a:pPr marL="0" indent="0">
              <a:buNone/>
            </a:pPr>
            <a:r>
              <a:rPr lang="en-GB" sz="3000" dirty="0"/>
              <a:t>I have included links to websites and various clips, videos, reading etc that you can do to help you brush up your knowledge before you get stuck in to your post-16 education. </a:t>
            </a:r>
          </a:p>
          <a:p>
            <a:pPr marL="0" indent="0">
              <a:buNone/>
            </a:pPr>
            <a:endParaRPr lang="en-GB" sz="3000" dirty="0"/>
          </a:p>
          <a:p>
            <a:pPr marL="0" indent="0">
              <a:buNone/>
            </a:pPr>
            <a:r>
              <a:rPr lang="en-GB" sz="3000" dirty="0"/>
              <a:t>Task: Create a revision poster or PowerPoint presentation for each of the practitioners and physical theatre companies before you start sixth form/college. </a:t>
            </a:r>
          </a:p>
        </p:txBody>
      </p:sp>
    </p:spTree>
    <p:extLst>
      <p:ext uri="{BB962C8B-B14F-4D97-AF65-F5344CB8AC3E}">
        <p14:creationId xmlns:p14="http://schemas.microsoft.com/office/powerpoint/2010/main" val="790181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631825"/>
            <a:ext cx="10515600" cy="1325563"/>
          </a:xfrm>
        </p:spPr>
        <p:txBody>
          <a:bodyPr>
            <a:normAutofit/>
          </a:bodyPr>
          <a:lstStyle/>
          <a:p>
            <a:r>
              <a:rPr lang="en-GB" dirty="0"/>
              <a:t>Vocal Warm Ups and Voice Work</a:t>
            </a:r>
          </a:p>
        </p:txBody>
      </p:sp>
      <p:sp>
        <p:nvSpPr>
          <p:cNvPr id="3" name="Content Placeholder 2"/>
          <p:cNvSpPr>
            <a:spLocks noGrp="1"/>
          </p:cNvSpPr>
          <p:nvPr>
            <p:ph idx="1"/>
          </p:nvPr>
        </p:nvSpPr>
        <p:spPr>
          <a:xfrm>
            <a:off x="838200" y="2057400"/>
            <a:ext cx="10515600" cy="3871762"/>
          </a:xfrm>
        </p:spPr>
        <p:txBody>
          <a:bodyPr>
            <a:normAutofit/>
          </a:bodyPr>
          <a:lstStyle/>
          <a:p>
            <a:r>
              <a:rPr lang="en-GB" sz="2400" dirty="0">
                <a:hlinkClick r:id="rId2"/>
              </a:rPr>
              <a:t>https://www.youtube.com/watch?v=Tc-_hoG4nec</a:t>
            </a:r>
            <a:r>
              <a:rPr lang="en-GB" sz="2400" dirty="0"/>
              <a:t> </a:t>
            </a:r>
          </a:p>
          <a:p>
            <a:r>
              <a:rPr lang="en-GB" sz="2400" dirty="0">
                <a:hlinkClick r:id="rId3"/>
              </a:rPr>
              <a:t>https://www.youtube.com/watch?v=rBoOyCLlCcU</a:t>
            </a:r>
            <a:r>
              <a:rPr lang="en-GB" sz="2400" dirty="0"/>
              <a:t> </a:t>
            </a:r>
          </a:p>
          <a:p>
            <a:r>
              <a:rPr lang="en-GB" sz="2400" dirty="0">
                <a:hlinkClick r:id="rId4"/>
              </a:rPr>
              <a:t>https://www.youtube.com/watch?v=7_MvlGKwLh0</a:t>
            </a:r>
            <a:r>
              <a:rPr lang="en-GB" sz="2400" dirty="0"/>
              <a:t> </a:t>
            </a:r>
          </a:p>
          <a:p>
            <a:r>
              <a:rPr lang="en-GB" sz="2400" dirty="0">
                <a:hlinkClick r:id="rId5"/>
              </a:rPr>
              <a:t>https://www.youtube.com/watch?v=uRdFtrv2yGA</a:t>
            </a:r>
            <a:r>
              <a:rPr lang="en-GB" sz="2400" dirty="0"/>
              <a:t> </a:t>
            </a:r>
          </a:p>
          <a:p>
            <a:endParaRPr lang="en-GB" sz="2400" dirty="0"/>
          </a:p>
          <a:p>
            <a:r>
              <a:rPr lang="en-GB" sz="2400" dirty="0">
                <a:hlinkClick r:id="rId6"/>
              </a:rPr>
              <a:t>https://www.youtube.com/watch?v=RqU0z_AP5HM</a:t>
            </a:r>
            <a:r>
              <a:rPr lang="en-GB" sz="2400" dirty="0"/>
              <a:t> </a:t>
            </a:r>
          </a:p>
          <a:p>
            <a:r>
              <a:rPr lang="en-GB" sz="2400" dirty="0">
                <a:hlinkClick r:id="rId7"/>
              </a:rPr>
              <a:t>https://www.youtube.com/watch?v=h3Kj0-a7TAQ</a:t>
            </a:r>
            <a:r>
              <a:rPr lang="en-GB" sz="2400" dirty="0"/>
              <a:t> </a:t>
            </a:r>
          </a:p>
          <a:p>
            <a:endParaRPr lang="en-GB" sz="2400" dirty="0"/>
          </a:p>
        </p:txBody>
      </p:sp>
    </p:spTree>
    <p:extLst>
      <p:ext uri="{BB962C8B-B14F-4D97-AF65-F5344CB8AC3E}">
        <p14:creationId xmlns:p14="http://schemas.microsoft.com/office/powerpoint/2010/main" val="3405839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631825"/>
            <a:ext cx="10515600" cy="1325563"/>
          </a:xfrm>
        </p:spPr>
        <p:txBody>
          <a:bodyPr>
            <a:normAutofit/>
          </a:bodyPr>
          <a:lstStyle/>
          <a:p>
            <a:r>
              <a:rPr lang="en-GB" dirty="0" err="1"/>
              <a:t>Bertolt</a:t>
            </a:r>
            <a:r>
              <a:rPr lang="en-GB" dirty="0"/>
              <a:t> Brecht: Epic Theatre</a:t>
            </a:r>
          </a:p>
        </p:txBody>
      </p:sp>
      <p:sp>
        <p:nvSpPr>
          <p:cNvPr id="3" name="Content Placeholder 2"/>
          <p:cNvSpPr>
            <a:spLocks noGrp="1"/>
          </p:cNvSpPr>
          <p:nvPr>
            <p:ph idx="1"/>
          </p:nvPr>
        </p:nvSpPr>
        <p:spPr>
          <a:xfrm>
            <a:off x="838200" y="2057400"/>
            <a:ext cx="10515600" cy="3871762"/>
          </a:xfrm>
        </p:spPr>
        <p:txBody>
          <a:bodyPr>
            <a:normAutofit/>
          </a:bodyPr>
          <a:lstStyle/>
          <a:p>
            <a:pPr marL="0" indent="0">
              <a:buNone/>
            </a:pPr>
            <a:r>
              <a:rPr lang="en-GB" sz="2400">
                <a:hlinkClick r:id="rId2"/>
              </a:rPr>
              <a:t>https://www.bbc.co.uk/bitesize/guides/zwmvd2p/revision/1</a:t>
            </a:r>
            <a:endParaRPr lang="en-GB" sz="2400"/>
          </a:p>
          <a:p>
            <a:pPr marL="0" indent="0">
              <a:buNone/>
            </a:pPr>
            <a:endParaRPr lang="en-GB" sz="2400"/>
          </a:p>
          <a:p>
            <a:pPr marL="0" indent="0">
              <a:buNone/>
            </a:pPr>
            <a:r>
              <a:rPr lang="en-GB" sz="2400">
                <a:hlinkClick r:id="rId3"/>
              </a:rPr>
              <a:t>https://www.youtube.com/watch?v=l-828KqtTkA</a:t>
            </a:r>
            <a:r>
              <a:rPr lang="en-GB" sz="2400"/>
              <a:t> </a:t>
            </a:r>
          </a:p>
          <a:p>
            <a:pPr marL="0" indent="0">
              <a:buNone/>
            </a:pPr>
            <a:endParaRPr lang="en-GB" sz="2400"/>
          </a:p>
          <a:p>
            <a:pPr marL="0" indent="0">
              <a:buNone/>
            </a:pPr>
            <a:r>
              <a:rPr lang="en-GB" sz="2400">
                <a:hlinkClick r:id="rId4"/>
              </a:rPr>
              <a:t>https://www.youtube.com/watch?v=t-A8mCjRu5g</a:t>
            </a:r>
            <a:r>
              <a:rPr lang="en-GB" sz="2400"/>
              <a:t> </a:t>
            </a:r>
          </a:p>
          <a:p>
            <a:pPr marL="0" indent="0">
              <a:buNone/>
            </a:pPr>
            <a:endParaRPr lang="en-GB" sz="2400"/>
          </a:p>
          <a:p>
            <a:pPr marL="0" indent="0">
              <a:buNone/>
            </a:pPr>
            <a:r>
              <a:rPr lang="en-GB" sz="2400">
                <a:hlinkClick r:id="rId5"/>
              </a:rPr>
              <a:t>https://www.youtube.com/watch?v=c7fqMPDcKXM</a:t>
            </a:r>
            <a:r>
              <a:rPr lang="en-GB" sz="2400"/>
              <a:t>  </a:t>
            </a:r>
          </a:p>
        </p:txBody>
      </p:sp>
    </p:spTree>
    <p:extLst>
      <p:ext uri="{BB962C8B-B14F-4D97-AF65-F5344CB8AC3E}">
        <p14:creationId xmlns:p14="http://schemas.microsoft.com/office/powerpoint/2010/main" val="2632353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631825"/>
            <a:ext cx="10515600" cy="1325563"/>
          </a:xfrm>
        </p:spPr>
        <p:txBody>
          <a:bodyPr>
            <a:normAutofit/>
          </a:bodyPr>
          <a:lstStyle/>
          <a:p>
            <a:r>
              <a:rPr lang="en-GB" dirty="0"/>
              <a:t>Konstantin Stanislavski: Naturalism</a:t>
            </a:r>
          </a:p>
        </p:txBody>
      </p:sp>
      <p:sp>
        <p:nvSpPr>
          <p:cNvPr id="3" name="Content Placeholder 2"/>
          <p:cNvSpPr>
            <a:spLocks noGrp="1"/>
          </p:cNvSpPr>
          <p:nvPr>
            <p:ph idx="1"/>
          </p:nvPr>
        </p:nvSpPr>
        <p:spPr>
          <a:xfrm>
            <a:off x="838200" y="2057400"/>
            <a:ext cx="10515600" cy="3871762"/>
          </a:xfrm>
        </p:spPr>
        <p:txBody>
          <a:bodyPr>
            <a:normAutofit/>
          </a:bodyPr>
          <a:lstStyle/>
          <a:p>
            <a:pPr marL="0" indent="0">
              <a:buNone/>
            </a:pPr>
            <a:r>
              <a:rPr lang="en-GB" sz="2400">
                <a:hlinkClick r:id="rId2"/>
              </a:rPr>
              <a:t>https://www.bbc.co.uk/bitesize/guides/zxn4mp3/revision/1</a:t>
            </a:r>
            <a:endParaRPr lang="en-GB" sz="2400"/>
          </a:p>
          <a:p>
            <a:pPr marL="0" indent="0">
              <a:buNone/>
            </a:pPr>
            <a:endParaRPr lang="en-GB" sz="2400"/>
          </a:p>
          <a:p>
            <a:pPr marL="0" indent="0">
              <a:buNone/>
            </a:pPr>
            <a:r>
              <a:rPr lang="en-GB" sz="2400"/>
              <a:t> </a:t>
            </a:r>
            <a:r>
              <a:rPr lang="en-GB" sz="2400">
                <a:hlinkClick r:id="rId3"/>
              </a:rPr>
              <a:t>https://www.youtube.com/watch?v=iB1fPZX5Zgk</a:t>
            </a:r>
            <a:endParaRPr lang="en-GB" sz="2400"/>
          </a:p>
          <a:p>
            <a:pPr marL="0" indent="0">
              <a:buNone/>
            </a:pPr>
            <a:endParaRPr lang="en-GB" sz="2400"/>
          </a:p>
        </p:txBody>
      </p:sp>
      <p:sp>
        <p:nvSpPr>
          <p:cNvPr id="6" name="Title 1">
            <a:extLst>
              <a:ext uri="{FF2B5EF4-FFF2-40B4-BE49-F238E27FC236}">
                <a16:creationId xmlns:a16="http://schemas.microsoft.com/office/drawing/2014/main" id="{BF30551D-F828-4DCC-93FB-A97A877F9EAC}"/>
              </a:ext>
            </a:extLst>
          </p:cNvPr>
          <p:cNvSpPr txBox="1">
            <a:spLocks/>
          </p:cNvSpPr>
          <p:nvPr/>
        </p:nvSpPr>
        <p:spPr>
          <a:xfrm>
            <a:off x="838200" y="38842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GB" dirty="0"/>
              <a:t>Antonin Artaud: Theatre of Cruelty</a:t>
            </a:r>
          </a:p>
        </p:txBody>
      </p:sp>
      <p:sp>
        <p:nvSpPr>
          <p:cNvPr id="7" name="Content Placeholder 2">
            <a:extLst>
              <a:ext uri="{FF2B5EF4-FFF2-40B4-BE49-F238E27FC236}">
                <a16:creationId xmlns:a16="http://schemas.microsoft.com/office/drawing/2014/main" id="{06DBCE56-C404-41C7-9FFB-9C60A33C72C6}"/>
              </a:ext>
            </a:extLst>
          </p:cNvPr>
          <p:cNvSpPr txBox="1">
            <a:spLocks/>
          </p:cNvSpPr>
          <p:nvPr/>
        </p:nvSpPr>
        <p:spPr>
          <a:xfrm>
            <a:off x="838200" y="5209848"/>
            <a:ext cx="10515600" cy="7911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a:hlinkClick r:id="rId4"/>
              </a:rPr>
              <a:t>https://thedramateacher.com/theatre-of-cruelty-conventions/</a:t>
            </a:r>
            <a:r>
              <a:rPr lang="en-GB"/>
              <a:t> </a:t>
            </a:r>
          </a:p>
          <a:p>
            <a:pPr marL="0" indent="0">
              <a:buNone/>
            </a:pPr>
            <a:endParaRPr lang="en-GB" dirty="0"/>
          </a:p>
        </p:txBody>
      </p:sp>
    </p:spTree>
    <p:extLst>
      <p:ext uri="{BB962C8B-B14F-4D97-AF65-F5344CB8AC3E}">
        <p14:creationId xmlns:p14="http://schemas.microsoft.com/office/powerpoint/2010/main" val="349095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631825"/>
            <a:ext cx="10515600" cy="1325563"/>
          </a:xfrm>
        </p:spPr>
        <p:txBody>
          <a:bodyPr>
            <a:normAutofit/>
          </a:bodyPr>
          <a:lstStyle/>
          <a:p>
            <a:pPr algn="ctr"/>
            <a:r>
              <a:rPr lang="en-GB" dirty="0"/>
              <a:t>National Theatre</a:t>
            </a: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838200" y="2269173"/>
            <a:ext cx="10515600" cy="3659988"/>
          </a:xfrm>
        </p:spPr>
        <p:txBody>
          <a:bodyPr>
            <a:normAutofit/>
          </a:bodyPr>
          <a:lstStyle/>
          <a:p>
            <a:pPr marL="0" indent="0">
              <a:buNone/>
            </a:pPr>
            <a:r>
              <a:rPr lang="en-GB" sz="2400"/>
              <a:t>Watch the videos below to see a comparison of how different practitioners would portray/adapt the same piece of text and character.</a:t>
            </a:r>
          </a:p>
          <a:p>
            <a:pPr marL="0" indent="0">
              <a:buNone/>
            </a:pPr>
            <a:endParaRPr lang="en-GB" sz="2400"/>
          </a:p>
          <a:p>
            <a:pPr marL="0" indent="0">
              <a:buNone/>
            </a:pPr>
            <a:r>
              <a:rPr lang="en-GB" sz="2400"/>
              <a:t>Brecht: </a:t>
            </a:r>
            <a:r>
              <a:rPr lang="en-GB" sz="2400">
                <a:hlinkClick r:id="rId2"/>
              </a:rPr>
              <a:t>https://www.youtube.com/watch?v=62-gYcO6jrY</a:t>
            </a:r>
            <a:endParaRPr lang="en-GB" sz="2400"/>
          </a:p>
          <a:p>
            <a:pPr marL="0" indent="0">
              <a:buNone/>
            </a:pPr>
            <a:r>
              <a:rPr lang="en-GB" sz="2400"/>
              <a:t>Stan: </a:t>
            </a:r>
            <a:r>
              <a:rPr lang="en-GB" sz="2400">
                <a:hlinkClick r:id="rId3"/>
              </a:rPr>
              <a:t>https://www.youtube.com/watch?v=2OD7phopWWk</a:t>
            </a:r>
            <a:r>
              <a:rPr lang="en-GB" sz="2400"/>
              <a:t> </a:t>
            </a:r>
          </a:p>
          <a:p>
            <a:pPr marL="0" indent="0">
              <a:buNone/>
            </a:pPr>
            <a:r>
              <a:rPr lang="en-GB" sz="2400"/>
              <a:t>Artaud: </a:t>
            </a:r>
            <a:r>
              <a:rPr lang="en-GB" sz="2400">
                <a:hlinkClick r:id="rId4"/>
              </a:rPr>
              <a:t>https://www.youtube.com/watch?v=gHn2Lj7R0Rc</a:t>
            </a:r>
            <a:r>
              <a:rPr lang="en-GB" sz="2400"/>
              <a:t> </a:t>
            </a:r>
          </a:p>
          <a:p>
            <a:pPr marL="0" indent="0">
              <a:buNone/>
            </a:pPr>
            <a:r>
              <a:rPr lang="en-GB" sz="2400"/>
              <a:t>Grotowski: </a:t>
            </a:r>
            <a:r>
              <a:rPr lang="en-GB" sz="2400">
                <a:hlinkClick r:id="rId5"/>
              </a:rPr>
              <a:t>https://www.youtube.com/watch?v=-ScsvWtMZWo</a:t>
            </a:r>
            <a:r>
              <a:rPr lang="en-GB" sz="2400"/>
              <a:t> </a:t>
            </a:r>
          </a:p>
          <a:p>
            <a:pPr marL="0" indent="0">
              <a:buNone/>
            </a:pPr>
            <a:r>
              <a:rPr lang="en-GB" sz="2400"/>
              <a:t>Peter Brook: </a:t>
            </a:r>
            <a:r>
              <a:rPr lang="en-GB" sz="2400">
                <a:hlinkClick r:id="rId6"/>
              </a:rPr>
              <a:t>https://www.youtube.com/watch?v=YIjjLpshfCQ</a:t>
            </a:r>
            <a:r>
              <a:rPr lang="en-GB" sz="2400"/>
              <a:t> </a:t>
            </a:r>
          </a:p>
          <a:p>
            <a:pPr marL="0" indent="0">
              <a:buNone/>
            </a:pPr>
            <a:endParaRPr lang="en-GB" sz="2400"/>
          </a:p>
        </p:txBody>
      </p:sp>
    </p:spTree>
    <p:extLst>
      <p:ext uri="{BB962C8B-B14F-4D97-AF65-F5344CB8AC3E}">
        <p14:creationId xmlns:p14="http://schemas.microsoft.com/office/powerpoint/2010/main" val="90598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93E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987728" y="391897"/>
            <a:ext cx="2743200" cy="2743200"/>
          </a:xfrm>
          <a:prstGeom prst="ellipse">
            <a:avLst/>
          </a:prstGeom>
          <a:solidFill>
            <a:srgbClr val="262626"/>
          </a:solidFill>
          <a:ln w="174625" cmpd="thinThick">
            <a:solidFill>
              <a:srgbClr val="262626"/>
            </a:solidFill>
          </a:ln>
        </p:spPr>
        <p:txBody>
          <a:bodyPr>
            <a:normAutofit/>
          </a:bodyPr>
          <a:lstStyle/>
          <a:p>
            <a:pPr algn="ctr"/>
            <a:r>
              <a:rPr lang="en-GB" sz="4000" dirty="0">
                <a:solidFill>
                  <a:srgbClr val="FFFFFF"/>
                </a:solidFill>
              </a:rPr>
              <a:t>Physical Theatre</a:t>
            </a:r>
          </a:p>
        </p:txBody>
      </p:sp>
      <p:pic>
        <p:nvPicPr>
          <p:cNvPr id="1026" name="Picture 2" descr="I often hear people leaving the theatre saying, 'I've got to phone ...">
            <a:extLst>
              <a:ext uri="{FF2B5EF4-FFF2-40B4-BE49-F238E27FC236}">
                <a16:creationId xmlns:a16="http://schemas.microsoft.com/office/drawing/2014/main" id="{0DF7377E-0077-4F59-9B4C-95BBADAF2B6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40972" y="143258"/>
            <a:ext cx="5519903" cy="309114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2013557" y="3429000"/>
            <a:ext cx="10178443" cy="3285742"/>
          </a:xfrm>
        </p:spPr>
        <p:txBody>
          <a:bodyPr>
            <a:normAutofit fontScale="25000" lnSpcReduction="20000"/>
          </a:bodyPr>
          <a:lstStyle/>
          <a:p>
            <a:pPr marL="0" indent="0">
              <a:buNone/>
            </a:pPr>
            <a:r>
              <a:rPr lang="en-GB" sz="8000" dirty="0">
                <a:hlinkClick r:id="rId3"/>
              </a:rPr>
              <a:t>https://www.bbc.co.uk/bitesize/guides/ztfk6sg/revision/1</a:t>
            </a:r>
            <a:r>
              <a:rPr lang="en-GB" sz="8000" dirty="0"/>
              <a:t> </a:t>
            </a:r>
          </a:p>
          <a:p>
            <a:pPr marL="0" indent="0">
              <a:buNone/>
            </a:pPr>
            <a:endParaRPr lang="en-GB" sz="8000" dirty="0"/>
          </a:p>
          <a:p>
            <a:pPr marL="0" indent="0">
              <a:buNone/>
            </a:pPr>
            <a:r>
              <a:rPr lang="en-GB" sz="8000" dirty="0"/>
              <a:t>One of the most popular and well-established physical theatre companies is </a:t>
            </a:r>
            <a:r>
              <a:rPr lang="en-GB" sz="8000" b="1" dirty="0"/>
              <a:t>Frantic Assembly</a:t>
            </a:r>
            <a:r>
              <a:rPr lang="en-GB" sz="8000" dirty="0"/>
              <a:t>.  They have just launched Frantic Digital which has practical exercises/tasks you can do independently at home.  The link is:</a:t>
            </a:r>
          </a:p>
          <a:p>
            <a:pPr marL="0" indent="0">
              <a:buNone/>
            </a:pPr>
            <a:r>
              <a:rPr lang="en-GB" sz="8000" dirty="0">
                <a:hlinkClick r:id="rId4"/>
              </a:rPr>
              <a:t>https://www.franticassembly.co.uk/frantic-digital</a:t>
            </a:r>
            <a:endParaRPr lang="en-GB" sz="8000" dirty="0"/>
          </a:p>
          <a:p>
            <a:pPr marL="0" indent="0">
              <a:buNone/>
            </a:pPr>
            <a:r>
              <a:rPr lang="en-GB" sz="8000" dirty="0"/>
              <a:t>You could also look at/watch the following:</a:t>
            </a:r>
          </a:p>
          <a:p>
            <a:pPr marL="0" indent="0">
              <a:buNone/>
            </a:pPr>
            <a:r>
              <a:rPr lang="en-GB" sz="8000" dirty="0">
                <a:hlinkClick r:id="rId5"/>
              </a:rPr>
              <a:t>https://www.franticassembly.co.uk/the-frantic-method</a:t>
            </a:r>
            <a:endParaRPr lang="en-GB" sz="8000" dirty="0"/>
          </a:p>
          <a:p>
            <a:pPr marL="0" indent="0">
              <a:buNone/>
            </a:pPr>
            <a:r>
              <a:rPr lang="en-GB" sz="8000" dirty="0">
                <a:hlinkClick r:id="rId6"/>
              </a:rPr>
              <a:t>https://www.youtube.com/watch?v=V7R_V2iCZoY</a:t>
            </a:r>
            <a:r>
              <a:rPr lang="en-GB" sz="8000" dirty="0"/>
              <a:t> </a:t>
            </a:r>
          </a:p>
          <a:p>
            <a:pPr marL="0" indent="0">
              <a:buNone/>
            </a:pPr>
            <a:r>
              <a:rPr lang="en-GB" sz="8000" dirty="0">
                <a:hlinkClick r:id="rId7"/>
              </a:rPr>
              <a:t>https://www.youtube.com/watch?v=BC9uJrY9Bh8</a:t>
            </a:r>
            <a:r>
              <a:rPr lang="en-GB" sz="8000" dirty="0"/>
              <a:t> </a:t>
            </a:r>
          </a:p>
          <a:p>
            <a:pPr marL="0" indent="0">
              <a:buNone/>
            </a:pPr>
            <a:endParaRPr lang="en-GB" sz="500" dirty="0"/>
          </a:p>
        </p:txBody>
      </p:sp>
    </p:spTree>
    <p:extLst>
      <p:ext uri="{BB962C8B-B14F-4D97-AF65-F5344CB8AC3E}">
        <p14:creationId xmlns:p14="http://schemas.microsoft.com/office/powerpoint/2010/main" val="2429110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1A38973A-7A65-4B9A-9B59-5B546EFD7D92}"/>
              </a:ext>
            </a:extLst>
          </p:cNvPr>
          <p:cNvSpPr/>
          <p:nvPr/>
        </p:nvSpPr>
        <p:spPr>
          <a:xfrm>
            <a:off x="1179226" y="826680"/>
            <a:ext cx="9833548" cy="1325563"/>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4000" kern="1200">
                <a:solidFill>
                  <a:srgbClr val="FFFFFF"/>
                </a:solidFill>
                <a:latin typeface="+mj-lt"/>
                <a:ea typeface="+mj-ea"/>
                <a:cs typeface="+mj-cs"/>
              </a:rPr>
              <a:t>But there are many more…..</a:t>
            </a:r>
          </a:p>
        </p:txBody>
      </p:sp>
      <p:sp>
        <p:nvSpPr>
          <p:cNvPr id="3" name="Content Placeholder 2"/>
          <p:cNvSpPr>
            <a:spLocks noGrp="1"/>
          </p:cNvSpPr>
          <p:nvPr>
            <p:ph idx="1"/>
          </p:nvPr>
        </p:nvSpPr>
        <p:spPr>
          <a:xfrm>
            <a:off x="627093" y="3031301"/>
            <a:ext cx="5897532" cy="2145527"/>
          </a:xfrm>
        </p:spPr>
        <p:txBody>
          <a:bodyPr vert="horz" lIns="91440" tIns="45720" rIns="91440" bIns="45720" rtlCol="0">
            <a:normAutofit fontScale="92500"/>
          </a:bodyPr>
          <a:lstStyle/>
          <a:p>
            <a:pPr marL="0" indent="0">
              <a:buNone/>
            </a:pPr>
            <a:r>
              <a:rPr lang="en-US" sz="2400" dirty="0">
                <a:solidFill>
                  <a:srgbClr val="000000"/>
                </a:solidFill>
              </a:rPr>
              <a:t>See Gecko</a:t>
            </a:r>
          </a:p>
          <a:p>
            <a:pPr marL="0" indent="0">
              <a:buNone/>
            </a:pPr>
            <a:r>
              <a:rPr lang="en-US" sz="2400" dirty="0">
                <a:solidFill>
                  <a:srgbClr val="000000"/>
                </a:solidFill>
                <a:hlinkClick r:id="rId3"/>
              </a:rPr>
              <a:t>https://www.geckotheatre.com/</a:t>
            </a:r>
            <a:endParaRPr lang="en-US" sz="2400" dirty="0">
              <a:solidFill>
                <a:srgbClr val="000000"/>
              </a:solidFill>
            </a:endParaRPr>
          </a:p>
          <a:p>
            <a:pPr marL="0" indent="0">
              <a:buNone/>
            </a:pPr>
            <a:r>
              <a:rPr lang="en-US" sz="2400" dirty="0">
                <a:solidFill>
                  <a:srgbClr val="000000"/>
                </a:solidFill>
                <a:hlinkClick r:id="rId4"/>
              </a:rPr>
              <a:t>https://www.youtube.com/watch?v=5PQpxi7h_rc</a:t>
            </a:r>
            <a:endParaRPr lang="en-US" sz="2400" dirty="0">
              <a:solidFill>
                <a:srgbClr val="000000"/>
              </a:solidFill>
            </a:endParaRPr>
          </a:p>
          <a:p>
            <a:pPr marL="0" indent="0">
              <a:buNone/>
            </a:pPr>
            <a:r>
              <a:rPr lang="en-US" sz="2400" dirty="0">
                <a:solidFill>
                  <a:srgbClr val="000000"/>
                </a:solidFill>
              </a:rPr>
              <a:t>See Theatre de </a:t>
            </a:r>
            <a:r>
              <a:rPr lang="en-US" sz="2400" dirty="0" err="1">
                <a:solidFill>
                  <a:srgbClr val="000000"/>
                </a:solidFill>
              </a:rPr>
              <a:t>Complicite</a:t>
            </a:r>
            <a:endParaRPr lang="en-US" sz="2400" dirty="0">
              <a:solidFill>
                <a:srgbClr val="000000"/>
              </a:solidFill>
            </a:endParaRPr>
          </a:p>
          <a:p>
            <a:pPr marL="0" indent="0">
              <a:buNone/>
            </a:pPr>
            <a:r>
              <a:rPr lang="en-US" sz="2400" dirty="0">
                <a:solidFill>
                  <a:srgbClr val="000000"/>
                </a:solidFill>
                <a:hlinkClick r:id="rId5"/>
              </a:rPr>
              <a:t>http://www.complicite.org/company.php</a:t>
            </a:r>
            <a:endParaRPr lang="en-US" sz="2400" dirty="0">
              <a:solidFill>
                <a:srgbClr val="000000"/>
              </a:solidFill>
            </a:endParaRPr>
          </a:p>
          <a:p>
            <a:pPr marL="0"/>
            <a:endParaRPr lang="en-US" sz="800" dirty="0">
              <a:solidFill>
                <a:srgbClr val="000000"/>
              </a:solidFill>
            </a:endParaRPr>
          </a:p>
        </p:txBody>
      </p:sp>
      <p:sp>
        <p:nvSpPr>
          <p:cNvPr id="9" name="Content Placeholder 2">
            <a:extLst>
              <a:ext uri="{FF2B5EF4-FFF2-40B4-BE49-F238E27FC236}">
                <a16:creationId xmlns:a16="http://schemas.microsoft.com/office/drawing/2014/main" id="{EAD40887-9249-4678-92F9-21BFF8F38F7F}"/>
              </a:ext>
            </a:extLst>
          </p:cNvPr>
          <p:cNvSpPr txBox="1">
            <a:spLocks/>
          </p:cNvSpPr>
          <p:nvPr/>
        </p:nvSpPr>
        <p:spPr>
          <a:xfrm>
            <a:off x="6748808" y="2978923"/>
            <a:ext cx="5087287" cy="251895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dirty="0">
                <a:solidFill>
                  <a:srgbClr val="000000"/>
                </a:solidFill>
              </a:rPr>
              <a:t>See </a:t>
            </a:r>
            <a:r>
              <a:rPr lang="en-US" sz="2200" dirty="0" err="1">
                <a:solidFill>
                  <a:srgbClr val="000000"/>
                </a:solidFill>
              </a:rPr>
              <a:t>PunchDrunk</a:t>
            </a:r>
            <a:endParaRPr lang="en-US" sz="2200" dirty="0">
              <a:solidFill>
                <a:srgbClr val="000000"/>
              </a:solidFill>
            </a:endParaRPr>
          </a:p>
          <a:p>
            <a:pPr marL="0" indent="0">
              <a:buFont typeface="Arial" panose="020B0604020202020204" pitchFamily="34" charset="0"/>
              <a:buNone/>
            </a:pPr>
            <a:r>
              <a:rPr lang="en-US" sz="2200" dirty="0">
                <a:solidFill>
                  <a:srgbClr val="000000"/>
                </a:solidFill>
                <a:hlinkClick r:id="rId6"/>
              </a:rPr>
              <a:t>https://www.punchdrunk.org.uk/</a:t>
            </a:r>
            <a:endParaRPr lang="en-US" sz="2200" dirty="0">
              <a:solidFill>
                <a:srgbClr val="000000"/>
              </a:solidFill>
            </a:endParaRPr>
          </a:p>
          <a:p>
            <a:pPr marL="0" indent="0">
              <a:buFont typeface="Arial" panose="020B0604020202020204" pitchFamily="34" charset="0"/>
              <a:buNone/>
            </a:pPr>
            <a:r>
              <a:rPr lang="en-US" sz="2200" dirty="0">
                <a:solidFill>
                  <a:srgbClr val="000000"/>
                </a:solidFill>
              </a:rPr>
              <a:t>See Kneehigh Theatre</a:t>
            </a:r>
          </a:p>
          <a:p>
            <a:pPr marL="0" indent="0">
              <a:buFont typeface="Arial" panose="020B0604020202020204" pitchFamily="34" charset="0"/>
              <a:buNone/>
            </a:pPr>
            <a:r>
              <a:rPr lang="en-US" sz="2200" dirty="0">
                <a:solidFill>
                  <a:srgbClr val="000000"/>
                </a:solidFill>
                <a:hlinkClick r:id="rId7"/>
              </a:rPr>
              <a:t>https://www.kneehigh.co.uk/</a:t>
            </a:r>
            <a:endParaRPr lang="en-US" sz="2200" dirty="0">
              <a:solidFill>
                <a:srgbClr val="000000"/>
              </a:solidFill>
            </a:endParaRPr>
          </a:p>
          <a:p>
            <a:pPr marL="0" indent="0">
              <a:buFont typeface="Arial" panose="020B0604020202020204" pitchFamily="34" charset="0"/>
              <a:buNone/>
            </a:pPr>
            <a:r>
              <a:rPr lang="en-US" sz="2200" dirty="0">
                <a:solidFill>
                  <a:srgbClr val="000000"/>
                </a:solidFill>
              </a:rPr>
              <a:t>See DV8 </a:t>
            </a:r>
          </a:p>
          <a:p>
            <a:pPr marL="0" indent="0">
              <a:buFont typeface="Arial" panose="020B0604020202020204" pitchFamily="34" charset="0"/>
              <a:buNone/>
            </a:pPr>
            <a:r>
              <a:rPr lang="en-US" sz="2200" dirty="0">
                <a:solidFill>
                  <a:srgbClr val="000000"/>
                </a:solidFill>
                <a:hlinkClick r:id="rId8"/>
              </a:rPr>
              <a:t>https://www.dv8.co.uk/students</a:t>
            </a:r>
            <a:endParaRPr lang="en-US" sz="2200" dirty="0">
              <a:solidFill>
                <a:srgbClr val="000000"/>
              </a:solidFill>
            </a:endParaRPr>
          </a:p>
          <a:p>
            <a:pPr marL="0"/>
            <a:endParaRPr lang="en-US" sz="800" dirty="0">
              <a:solidFill>
                <a:srgbClr val="000000"/>
              </a:solidFill>
            </a:endParaRPr>
          </a:p>
        </p:txBody>
      </p:sp>
    </p:spTree>
    <p:extLst>
      <p:ext uri="{BB962C8B-B14F-4D97-AF65-F5344CB8AC3E}">
        <p14:creationId xmlns:p14="http://schemas.microsoft.com/office/powerpoint/2010/main" val="2927847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6F400F-DF28-43BC-8D8E-4929793B3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668377"/>
            <a:ext cx="10515600" cy="1325563"/>
          </a:xfrm>
        </p:spPr>
        <p:txBody>
          <a:bodyPr vert="horz" lIns="91440" tIns="45720" rIns="91440" bIns="45720" rtlCol="0" anchor="ctr">
            <a:normAutofit/>
          </a:bodyPr>
          <a:lstStyle/>
          <a:p>
            <a:r>
              <a:rPr lang="en-US" kern="1200" dirty="0">
                <a:solidFill>
                  <a:schemeClr val="tx1"/>
                </a:solidFill>
                <a:latin typeface="+mj-lt"/>
                <a:ea typeface="+mj-ea"/>
                <a:cs typeface="+mj-cs"/>
              </a:rPr>
              <a:t>Practical Work that you can do whilst self-isolating and social distancing!</a:t>
            </a:r>
          </a:p>
        </p:txBody>
      </p:sp>
      <p:sp>
        <p:nvSpPr>
          <p:cNvPr id="3" name="Content Placeholder 2"/>
          <p:cNvSpPr>
            <a:spLocks noGrp="1"/>
          </p:cNvSpPr>
          <p:nvPr>
            <p:ph idx="1"/>
          </p:nvPr>
        </p:nvSpPr>
        <p:spPr>
          <a:xfrm>
            <a:off x="739902" y="2177456"/>
            <a:ext cx="5097780" cy="3795748"/>
          </a:xfrm>
        </p:spPr>
        <p:txBody>
          <a:bodyPr vert="horz" lIns="91440" tIns="45720" rIns="91440" bIns="45720" rtlCol="0">
            <a:normAutofit/>
          </a:bodyPr>
          <a:lstStyle/>
          <a:p>
            <a:r>
              <a:rPr lang="en-US" sz="2400" dirty="0"/>
              <a:t>Watch lots of theatre.  There are many </a:t>
            </a:r>
            <a:r>
              <a:rPr lang="en-US" sz="2400" dirty="0" err="1"/>
              <a:t>organisations</a:t>
            </a:r>
            <a:r>
              <a:rPr lang="en-US" sz="2400" dirty="0"/>
              <a:t>, such as the National Theatre and The Globe, who are streaming their productions for </a:t>
            </a:r>
            <a:r>
              <a:rPr lang="en-US" sz="2400" i="1" dirty="0"/>
              <a:t>free!!!  </a:t>
            </a:r>
          </a:p>
          <a:p>
            <a:r>
              <a:rPr lang="en-US" sz="2400" dirty="0"/>
              <a:t>Read plays if you have access to them.</a:t>
            </a:r>
          </a:p>
          <a:p>
            <a:r>
              <a:rPr lang="en-US" sz="2400" dirty="0" err="1"/>
              <a:t>Practise</a:t>
            </a:r>
            <a:r>
              <a:rPr lang="en-US" sz="2400" dirty="0"/>
              <a:t> your skills by learning and </a:t>
            </a:r>
            <a:r>
              <a:rPr lang="en-US" sz="2400" b="1" dirty="0"/>
              <a:t>performing monologues</a:t>
            </a:r>
          </a:p>
        </p:txBody>
      </p:sp>
      <p:sp>
        <p:nvSpPr>
          <p:cNvPr id="4" name="Content Placeholder 2">
            <a:extLst>
              <a:ext uri="{FF2B5EF4-FFF2-40B4-BE49-F238E27FC236}">
                <a16:creationId xmlns:a16="http://schemas.microsoft.com/office/drawing/2014/main" id="{8344A27C-CF1D-4A87-9C31-9033F59D9F99}"/>
              </a:ext>
            </a:extLst>
          </p:cNvPr>
          <p:cNvSpPr txBox="1">
            <a:spLocks/>
          </p:cNvSpPr>
          <p:nvPr/>
        </p:nvSpPr>
        <p:spPr>
          <a:xfrm>
            <a:off x="6171819" y="2069246"/>
            <a:ext cx="5364480" cy="40121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dirty="0"/>
              <a:t>Where can I look for monologues? (this is not an extensive list!)</a:t>
            </a:r>
          </a:p>
          <a:p>
            <a:pPr>
              <a:buFont typeface="Wingdings" panose="05000000000000000000" pitchFamily="2" charset="2"/>
              <a:buChar char="Ø"/>
            </a:pPr>
            <a:r>
              <a:rPr lang="en-US" sz="2200" dirty="0"/>
              <a:t>Shakespeare Plays</a:t>
            </a:r>
          </a:p>
          <a:p>
            <a:pPr>
              <a:buFont typeface="Wingdings" panose="05000000000000000000" pitchFamily="2" charset="2"/>
              <a:buChar char="Ø"/>
            </a:pPr>
            <a:r>
              <a:rPr lang="en-US" sz="2200" dirty="0"/>
              <a:t>Any published play</a:t>
            </a:r>
          </a:p>
          <a:p>
            <a:pPr>
              <a:buFont typeface="Wingdings" panose="05000000000000000000" pitchFamily="2" charset="2"/>
              <a:buChar char="Ø"/>
            </a:pPr>
            <a:r>
              <a:rPr lang="en-US" sz="2200" dirty="0"/>
              <a:t>Monologue Collection Books- you can purchase several of these online. </a:t>
            </a:r>
          </a:p>
          <a:p>
            <a:pPr>
              <a:buFont typeface="Wingdings" panose="05000000000000000000" pitchFamily="2" charset="2"/>
              <a:buChar char="Ø"/>
            </a:pPr>
            <a:r>
              <a:rPr lang="en-US" sz="2200" dirty="0">
                <a:hlinkClick r:id="rId3"/>
              </a:rPr>
              <a:t>https://www.monologuearchive.com/</a:t>
            </a:r>
            <a:r>
              <a:rPr lang="en-US" sz="2200" dirty="0"/>
              <a:t> </a:t>
            </a:r>
          </a:p>
          <a:p>
            <a:pPr>
              <a:buFont typeface="Wingdings" panose="05000000000000000000" pitchFamily="2" charset="2"/>
              <a:buChar char="Ø"/>
            </a:pPr>
            <a:r>
              <a:rPr lang="en-US" sz="2200" dirty="0">
                <a:hlinkClick r:id="rId4"/>
              </a:rPr>
              <a:t>https://stageagent.com/monologues</a:t>
            </a:r>
            <a:r>
              <a:rPr lang="en-US" sz="2200" dirty="0"/>
              <a:t> </a:t>
            </a:r>
          </a:p>
          <a:p>
            <a:pPr marL="0" indent="0">
              <a:buNone/>
            </a:pPr>
            <a:r>
              <a:rPr lang="en-US" sz="2200" dirty="0"/>
              <a:t>A reminder that if you are searching on the internet, to triple check that they are from published plays. </a:t>
            </a:r>
          </a:p>
        </p:txBody>
      </p:sp>
    </p:spTree>
    <p:extLst>
      <p:ext uri="{BB962C8B-B14F-4D97-AF65-F5344CB8AC3E}">
        <p14:creationId xmlns:p14="http://schemas.microsoft.com/office/powerpoint/2010/main" val="2047043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714374" y="885825"/>
            <a:ext cx="10734675" cy="5295900"/>
          </a:xfrm>
        </p:spPr>
        <p:txBody>
          <a:bodyPr>
            <a:normAutofit/>
          </a:bodyPr>
          <a:lstStyle/>
          <a:p>
            <a:pPr marL="0" indent="0">
              <a:buNone/>
            </a:pPr>
            <a:r>
              <a:rPr lang="en-GB" sz="2400" dirty="0"/>
              <a:t>Top tips for finding a monologue-</a:t>
            </a:r>
          </a:p>
          <a:p>
            <a:pPr marL="514350" indent="-514350">
              <a:buAutoNum type="arabicParenR"/>
            </a:pPr>
            <a:r>
              <a:rPr lang="en-GB" sz="2400" dirty="0"/>
              <a:t>Make it a character of the same gender as you. (or a character that has no prescribed gender)</a:t>
            </a:r>
          </a:p>
          <a:p>
            <a:pPr marL="514350" indent="-514350">
              <a:buAutoNum type="arabicParenR"/>
            </a:pPr>
            <a:r>
              <a:rPr lang="en-GB" sz="2400" dirty="0"/>
              <a:t>Make it a character of a similar age range as you. (Teen/Young Adult)</a:t>
            </a:r>
          </a:p>
          <a:p>
            <a:pPr marL="514350" indent="-514350">
              <a:buAutoNum type="arabicParenR"/>
            </a:pPr>
            <a:r>
              <a:rPr lang="en-GB" sz="2400" dirty="0"/>
              <a:t>Think about the sort of character you like to perform- does the character’s emotion play to your acting strengths?</a:t>
            </a:r>
          </a:p>
          <a:p>
            <a:pPr marL="514350" indent="-514350">
              <a:buAutoNum type="arabicParenR"/>
            </a:pPr>
            <a:r>
              <a:rPr lang="en-GB" sz="2400" dirty="0"/>
              <a:t>Is it from a published play? Exam boards won’t allow it if it is not and this is also a general rule for Drama School Auditions. They like you to have read the whole play, so you can really understand your character/context/the story you are telling etc. You can find this information out online. </a:t>
            </a:r>
          </a:p>
          <a:p>
            <a:pPr marL="514350" indent="-514350">
              <a:buAutoNum type="arabicParenR"/>
            </a:pPr>
            <a:r>
              <a:rPr lang="en-GB" sz="2400" dirty="0"/>
              <a:t>Make sure you enjoy it- otherwise, performing over and over again will become repetitive and boring.</a:t>
            </a:r>
          </a:p>
          <a:p>
            <a:pPr marL="0" indent="0">
              <a:buNone/>
            </a:pPr>
            <a:endParaRPr lang="en-GB" sz="2000" dirty="0"/>
          </a:p>
        </p:txBody>
      </p:sp>
    </p:spTree>
    <p:extLst>
      <p:ext uri="{BB962C8B-B14F-4D97-AF65-F5344CB8AC3E}">
        <p14:creationId xmlns:p14="http://schemas.microsoft.com/office/powerpoint/2010/main" val="1424537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23875" y="438150"/>
            <a:ext cx="11087100" cy="5715000"/>
          </a:xfrm>
        </p:spPr>
        <p:txBody>
          <a:bodyPr>
            <a:noAutofit/>
          </a:bodyPr>
          <a:lstStyle/>
          <a:p>
            <a:pPr marL="0" indent="0">
              <a:buNone/>
            </a:pPr>
            <a:r>
              <a:rPr lang="en-GB" sz="2000" dirty="0"/>
              <a:t>Top tips for working on your monologue-</a:t>
            </a:r>
          </a:p>
          <a:p>
            <a:pPr marL="514350" indent="-514350">
              <a:buAutoNum type="arabicParenR"/>
            </a:pPr>
            <a:r>
              <a:rPr lang="en-GB" sz="2000" dirty="0"/>
              <a:t>Read the whole play. Having an understanding of why your character is saying/what they are doing etc is vital to your delivery.</a:t>
            </a:r>
          </a:p>
          <a:p>
            <a:pPr marL="514350" indent="-514350">
              <a:buAutoNum type="arabicParenR"/>
            </a:pPr>
            <a:r>
              <a:rPr lang="en-GB" sz="2000" dirty="0"/>
              <a:t>Now do some research about the play. Learn about the context, the time in was set it, what was going on in the world at the time. </a:t>
            </a:r>
          </a:p>
          <a:p>
            <a:pPr marL="514350" indent="-514350">
              <a:buAutoNum type="arabicParenR"/>
            </a:pPr>
            <a:r>
              <a:rPr lang="en-GB" sz="2000" dirty="0"/>
              <a:t>If you can, watch some other people perform it, you might find some versions on </a:t>
            </a:r>
            <a:r>
              <a:rPr lang="en-GB" sz="2000" dirty="0" err="1"/>
              <a:t>youtube</a:t>
            </a:r>
            <a:r>
              <a:rPr lang="en-GB" sz="2000" dirty="0"/>
              <a:t>. This will be helpful to see what you can do with it, alongside what not to do with it. </a:t>
            </a:r>
          </a:p>
          <a:p>
            <a:pPr marL="514350" indent="-514350">
              <a:buAutoNum type="arabicParenR"/>
            </a:pPr>
            <a:r>
              <a:rPr lang="en-GB" sz="2000" dirty="0"/>
              <a:t>Read it through a couple of times- OUT LOUD! </a:t>
            </a:r>
          </a:p>
          <a:p>
            <a:pPr marL="514350" indent="-514350">
              <a:buAutoNum type="arabicParenR"/>
            </a:pPr>
            <a:r>
              <a:rPr lang="en-GB" sz="2000" dirty="0"/>
              <a:t>Take note of where the punctuation is, pause when there is a comma/full stop etc. this will help you with the flow of the speech. </a:t>
            </a:r>
          </a:p>
          <a:p>
            <a:pPr marL="514350" indent="-514350">
              <a:buAutoNum type="arabicParenR"/>
            </a:pPr>
            <a:r>
              <a:rPr lang="en-GB" sz="2000" dirty="0"/>
              <a:t>Think about setting, stage directions, where will you physically be on stage, and how will you move around the stage. </a:t>
            </a:r>
          </a:p>
          <a:p>
            <a:pPr marL="514350" indent="-514350">
              <a:buAutoNum type="arabicParenR"/>
            </a:pPr>
            <a:r>
              <a:rPr lang="en-GB" sz="2000" dirty="0"/>
              <a:t>Annotate these things onto your script. </a:t>
            </a:r>
          </a:p>
          <a:p>
            <a:pPr marL="514350" indent="-514350">
              <a:buAutoNum type="arabicParenR"/>
            </a:pPr>
            <a:r>
              <a:rPr lang="en-GB" sz="2000" dirty="0"/>
              <a:t>Now get up and start performing. </a:t>
            </a:r>
          </a:p>
          <a:p>
            <a:pPr marL="514350" indent="-514350">
              <a:buAutoNum type="arabicParenR"/>
            </a:pPr>
            <a:r>
              <a:rPr lang="en-GB" sz="2000" dirty="0"/>
              <a:t>Film it, watch it back, critically evaluate your performance. WWW/EBI.</a:t>
            </a:r>
          </a:p>
          <a:p>
            <a:pPr marL="514350" indent="-514350">
              <a:buAutoNum type="arabicParenR"/>
            </a:pPr>
            <a:r>
              <a:rPr lang="en-GB" sz="2000" dirty="0"/>
              <a:t>Learn the words. You will find that character is easier to portray when you are not on script, this frees up your hands to use gestures, allows you to directly communicate with the audience. </a:t>
            </a:r>
          </a:p>
        </p:txBody>
      </p:sp>
    </p:spTree>
    <p:extLst>
      <p:ext uri="{BB962C8B-B14F-4D97-AF65-F5344CB8AC3E}">
        <p14:creationId xmlns:p14="http://schemas.microsoft.com/office/powerpoint/2010/main" val="25195813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1079</Words>
  <Application>Microsoft Office PowerPoint</Application>
  <PresentationFormat>Widescreen</PresentationFormat>
  <Paragraphs>85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Bertolt Brecht: Epic Theatre</vt:lpstr>
      <vt:lpstr>Konstantin Stanislavski: Naturalism</vt:lpstr>
      <vt:lpstr>National Theatre</vt:lpstr>
      <vt:lpstr>Physical Theatre</vt:lpstr>
      <vt:lpstr>PowerPoint Presentation</vt:lpstr>
      <vt:lpstr>Practical Work that you can do whilst self-isolating and social distancing!</vt:lpstr>
      <vt:lpstr>PowerPoint Presentation</vt:lpstr>
      <vt:lpstr>PowerPoint Presentation</vt:lpstr>
      <vt:lpstr>Vocal Warm Ups and Voice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Post-16  Drama and Musical Theatre Education</dc:title>
  <dc:creator>Vicki Stitt</dc:creator>
  <cp:lastModifiedBy>Catherine Morgan</cp:lastModifiedBy>
  <cp:revision>4</cp:revision>
  <dcterms:created xsi:type="dcterms:W3CDTF">2020-04-10T13:41:53Z</dcterms:created>
  <dcterms:modified xsi:type="dcterms:W3CDTF">2020-04-21T09:23:32Z</dcterms:modified>
</cp:coreProperties>
</file>