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55"/>
  </p:notesMasterIdLst>
  <p:sldIdLst>
    <p:sldId id="256" r:id="rId5"/>
    <p:sldId id="257" r:id="rId6"/>
    <p:sldId id="289" r:id="rId7"/>
    <p:sldId id="258" r:id="rId8"/>
    <p:sldId id="291" r:id="rId9"/>
    <p:sldId id="290" r:id="rId10"/>
    <p:sldId id="294" r:id="rId11"/>
    <p:sldId id="259" r:id="rId12"/>
    <p:sldId id="295" r:id="rId13"/>
    <p:sldId id="297" r:id="rId14"/>
    <p:sldId id="298" r:id="rId15"/>
    <p:sldId id="302" r:id="rId16"/>
    <p:sldId id="265" r:id="rId17"/>
    <p:sldId id="293" r:id="rId18"/>
    <p:sldId id="296" r:id="rId19"/>
    <p:sldId id="303" r:id="rId20"/>
    <p:sldId id="301" r:id="rId21"/>
    <p:sldId id="292" r:id="rId22"/>
    <p:sldId id="304" r:id="rId23"/>
    <p:sldId id="305" r:id="rId24"/>
    <p:sldId id="328" r:id="rId25"/>
    <p:sldId id="306" r:id="rId26"/>
    <p:sldId id="307" r:id="rId27"/>
    <p:sldId id="288" r:id="rId28"/>
    <p:sldId id="308" r:id="rId29"/>
    <p:sldId id="300" r:id="rId30"/>
    <p:sldId id="309" r:id="rId31"/>
    <p:sldId id="299" r:id="rId32"/>
    <p:sldId id="310" r:id="rId33"/>
    <p:sldId id="311" r:id="rId34"/>
    <p:sldId id="330" r:id="rId35"/>
    <p:sldId id="312" r:id="rId36"/>
    <p:sldId id="313" r:id="rId37"/>
    <p:sldId id="314" r:id="rId38"/>
    <p:sldId id="315" r:id="rId39"/>
    <p:sldId id="316" r:id="rId40"/>
    <p:sldId id="317" r:id="rId41"/>
    <p:sldId id="318" r:id="rId42"/>
    <p:sldId id="319" r:id="rId43"/>
    <p:sldId id="320" r:id="rId44"/>
    <p:sldId id="321" r:id="rId45"/>
    <p:sldId id="322" r:id="rId46"/>
    <p:sldId id="323" r:id="rId47"/>
    <p:sldId id="324" r:id="rId48"/>
    <p:sldId id="325" r:id="rId49"/>
    <p:sldId id="331" r:id="rId50"/>
    <p:sldId id="280" r:id="rId51"/>
    <p:sldId id="332" r:id="rId52"/>
    <p:sldId id="281" r:id="rId53"/>
    <p:sldId id="287" r:id="rId54"/>
  </p:sldIdLst>
  <p:sldSz cx="6858000" cy="9144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EEAA"/>
    <a:srgbClr val="220F91"/>
    <a:srgbClr val="FC8D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E76AD7-C1B2-4ACB-9FEE-81E05C9B185A}">
  <a:tblStyle styleId="{F9E76AD7-C1B2-4ACB-9FEE-81E05C9B185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5481" autoAdjust="0"/>
  </p:normalViewPr>
  <p:slideViewPr>
    <p:cSldViewPr snapToGrid="0">
      <p:cViewPr>
        <p:scale>
          <a:sx n="89" d="100"/>
          <a:sy n="89" d="100"/>
        </p:scale>
        <p:origin x="1482" y="-78"/>
      </p:cViewPr>
      <p:guideLst>
        <p:guide orient="horz" pos="2880"/>
        <p:guide pos="2160"/>
      </p:guideLst>
    </p:cSldViewPr>
  </p:slideViewPr>
  <p:notesTextViewPr>
    <p:cViewPr>
      <p:scale>
        <a:sx n="1" d="1"/>
        <a:sy n="1" d="1"/>
      </p:scale>
      <p:origin x="0" y="0"/>
    </p:cViewPr>
  </p:notesTextViewPr>
  <p:sorterViewPr>
    <p:cViewPr varScale="1">
      <p:scale>
        <a:sx n="1" d="1"/>
        <a:sy n="1" d="1"/>
      </p:scale>
      <p:origin x="0" y="-51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43425" y="685800"/>
            <a:ext cx="2571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636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9195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f5a54ac8b_1_9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f5a54ac8b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4160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0669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3866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5694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3677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843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0556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f5a54ac8b_0_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f5a54ac8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f5a54ac8b_1_9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f5a54ac8b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1999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6943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9830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0187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8547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7433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79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70268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f5a54ac8b_1_9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f5a54ac8b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7664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2834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f5a54ac8b_0_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f5a54ac8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3569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6821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02022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361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19489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53654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29240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22406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71045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98172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2102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76293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66116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7f5a54ac8b_1_11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7f5a54ac8b_1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7f5a54ac8b_1_11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7f5a54ac8b_1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54974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7f5a54ac8b_1_12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7f5a54ac8b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7f5a54ac8b_1_139: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7f5a54ac8b_1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3835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4657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2547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5101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3781" y="1323689"/>
            <a:ext cx="6390300" cy="36492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33775" y="5038444"/>
            <a:ext cx="6390300" cy="1409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33775" y="1966444"/>
            <a:ext cx="6390300" cy="34908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33775" y="5603956"/>
            <a:ext cx="6390300" cy="2312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33775" y="3823733"/>
            <a:ext cx="6390300" cy="149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33775" y="2048844"/>
            <a:ext cx="3000000" cy="6073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3624300" y="2048844"/>
            <a:ext cx="3000000" cy="6073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33775" y="987733"/>
            <a:ext cx="2106000" cy="134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33775" y="2470400"/>
            <a:ext cx="2106000" cy="5652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7688" y="800267"/>
            <a:ext cx="4775700" cy="7272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429000" y="-222"/>
            <a:ext cx="3429000" cy="9144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199125" y="2192311"/>
            <a:ext cx="3033900" cy="2635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199125" y="4983244"/>
            <a:ext cx="3033900" cy="2195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3704625" y="1287244"/>
            <a:ext cx="2877600" cy="6569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33775" y="7521022"/>
            <a:ext cx="4499100" cy="1075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791156"/>
            <a:ext cx="6390300" cy="101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33775" y="2048844"/>
            <a:ext cx="6390300" cy="6073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6354343" y="8290163"/>
            <a:ext cx="411600" cy="699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hyperlink" Target="https://www.thoughtco.com/coca-cola-groundwater-depletion-in-india-1204204" TargetMode="External"/><Relationship Id="rId13" Type="http://schemas.openxmlformats.org/officeDocument/2006/relationships/hyperlink" Target="http://fivas.org/wp-content/uploads/2015/05/fivas_Dead-in-the-water_skjerm.pdf" TargetMode="External"/><Relationship Id="rId3" Type="http://schemas.openxmlformats.org/officeDocument/2006/relationships/hyperlink" Target="https://waronwant.org/media/coca-cola-drinking-world-dry" TargetMode="External"/><Relationship Id="rId7" Type="http://schemas.openxmlformats.org/officeDocument/2006/relationships/hyperlink" Target="https://www.theguardian.com/environment/2014/jun/18/indian-officals-coca-cola-plant-water-mehdiganj" TargetMode="External"/><Relationship Id="rId12" Type="http://schemas.openxmlformats.org/officeDocument/2006/relationships/hyperlink" Target="https://www.theverge.com/2018/5/31/17377964/coca-cola-water-sustainability-recycling-controversy-investigation" TargetMode="External"/><Relationship Id="rId17" Type="http://schemas.openxmlformats.org/officeDocument/2006/relationships/image" Target="../media/image13.png"/><Relationship Id="rId2" Type="http://schemas.openxmlformats.org/officeDocument/2006/relationships/notesSlide" Target="../notesSlides/notesSlide14.xml"/><Relationship Id="rId16"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hyperlink" Target="https://www.theguardian.com/money/2006/mar/19/business.india1" TargetMode="External"/><Relationship Id="rId11" Type="http://schemas.openxmlformats.org/officeDocument/2006/relationships/hyperlink" Target="https://www.independent.co.uk/news/world/americas/coca-cola-mexico-wells-dry-bottled-water-sucking-san-felipe-ecatepec-chiapas-a7953026.html" TargetMode="External"/><Relationship Id="rId5" Type="http://schemas.openxmlformats.org/officeDocument/2006/relationships/hyperlink" Target="https://www.youtube.com/watch?v=3wrpxfCJ_EA" TargetMode="External"/><Relationship Id="rId15" Type="http://schemas.openxmlformats.org/officeDocument/2006/relationships/image" Target="../media/image8.png"/><Relationship Id="rId10" Type="http://schemas.openxmlformats.org/officeDocument/2006/relationships/hyperlink" Target="https://www.business-humanrights.org/en/india-13-years-after-shut-down-of-bottling-plant-in-kerala-villagers-allege-they-dont-have-clean-drinking-water-waiting-for-justice-for-effects-of-pollution" TargetMode="External"/><Relationship Id="rId4" Type="http://schemas.openxmlformats.org/officeDocument/2006/relationships/hyperlink" Target="https://www.youtube.com/watch?v=RWSjWWsFy9g" TargetMode="External"/><Relationship Id="rId9" Type="http://schemas.openxmlformats.org/officeDocument/2006/relationships/hyperlink" Target="https://corpwatch.org/article/coca-cola-forced-shut-bottling-plant-india" TargetMode="External"/><Relationship Id="rId1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s://en.wikipedia.org/wiki/Human_capital_flight#Africa" TargetMode="External"/><Relationship Id="rId13" Type="http://schemas.openxmlformats.org/officeDocument/2006/relationships/image" Target="../media/image6.png"/><Relationship Id="rId3" Type="http://schemas.openxmlformats.org/officeDocument/2006/relationships/hyperlink" Target="https://www.youtube.com/watch?v=5IUcFDE3COc" TargetMode="External"/><Relationship Id="rId7" Type="http://schemas.openxmlformats.org/officeDocument/2006/relationships/hyperlink" Target="https://www.onlineuniversities.com/blog/2011/07/10-countries-facing-the-biggest-brain-drain/" TargetMode="External"/><Relationship Id="rId12" Type="http://schemas.openxmlformats.org/officeDocument/2006/relationships/hyperlink" Target="https://www.youtube.com/watch?v=-mhe7COLiR0"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www.channelnewsasia.com/news/commentary/brain-drain-hong-kong-taiwan-singapore-aspirations-identity-10314388" TargetMode="External"/><Relationship Id="rId11" Type="http://schemas.openxmlformats.org/officeDocument/2006/relationships/hyperlink" Target="https://www.youtube.com/watch?v=uBPreIqYOMQ" TargetMode="External"/><Relationship Id="rId5" Type="http://schemas.openxmlformats.org/officeDocument/2006/relationships/hyperlink" Target="https://www.dw.com/en/my-europe-eastern-brain-drain-threatens-all-of-eu/a-46755913" TargetMode="External"/><Relationship Id="rId10" Type="http://schemas.openxmlformats.org/officeDocument/2006/relationships/hyperlink" Target="https://www.theguardian.com/world/2019/apr/21/romanian-hospitals-in-crisis-as-emigration-take-its-toll" TargetMode="External"/><Relationship Id="rId4" Type="http://schemas.openxmlformats.org/officeDocument/2006/relationships/hyperlink" Target="https://www.youtube.com/watch?v=msaTfbWGc9g" TargetMode="External"/><Relationship Id="rId9" Type="http://schemas.openxmlformats.org/officeDocument/2006/relationships/hyperlink" Target="https://blogs.lse.ac.uk/africaatlse/2016/01/18/how-severe-is-africas-brain-drain/" TargetMode="External"/><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ucl.ac.uk/news/2014/nov/positive-economic-impact-uk-immigration-european-union-new-evidence"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hyperlink" Target="https://www.youtube.com/watch?v=WtW9IyE04OQ"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un.org/development/desa/en/news/population/remittances-matter.html" TargetMode="External"/><Relationship Id="rId7"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hyperlink" Target="https://www.youtube.com/watch?v=WtW9IyE04OQ" TargetMode="External"/><Relationship Id="rId4" Type="http://schemas.openxmlformats.org/officeDocument/2006/relationships/hyperlink" Target="https://qz.com/africa/848447/gift-remitting-somalis-in-the-diaspora-send-1-4-billion-in-cash-remittances-every-year/"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https://www.governing.com/commentary/gov-legacy-city-struggling-cities.html" TargetMode="External"/><Relationship Id="rId13" Type="http://schemas.openxmlformats.org/officeDocument/2006/relationships/image" Target="../media/image17.png"/><Relationship Id="rId3" Type="http://schemas.openxmlformats.org/officeDocument/2006/relationships/hyperlink" Target="https://www.thebalance.com/how-outsourcing-jobs-affects-the-u-s-economy-3306279" TargetMode="External"/><Relationship Id="rId7" Type="http://schemas.openxmlformats.org/officeDocument/2006/relationships/hyperlink" Target="https://www.theguardian.com/world/2009/nov/01/detroit-michigan-economy-recession-unemployment" TargetMode="External"/><Relationship Id="rId12"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www.epi.org/publication/china-trade-outsourcing-and-jobs/" TargetMode="External"/><Relationship Id="rId11" Type="http://schemas.openxmlformats.org/officeDocument/2006/relationships/hyperlink" Target="https://www.economicshelp.org/blog/27657/unemployment/structural-unemployment/" TargetMode="External"/><Relationship Id="rId5" Type="http://schemas.openxmlformats.org/officeDocument/2006/relationships/hyperlink" Target="https://ftalphaville.ft.com/2016/12/06/2180771/how-many-us-manufacturing-jobs-were-lost-to-globalisation/" TargetMode="External"/><Relationship Id="rId10" Type="http://schemas.openxmlformats.org/officeDocument/2006/relationships/hyperlink" Target="https://www.theguardian.com/business/2019/may/29/redcar-how-the-end-of-steel-left-a-tragic-legacy-in-a-proud-town" TargetMode="External"/><Relationship Id="rId4" Type="http://schemas.openxmlformats.org/officeDocument/2006/relationships/hyperlink" Target="https://www.bbc.co.uk/news/business-38600270" TargetMode="External"/><Relationship Id="rId9" Type="http://schemas.openxmlformats.org/officeDocument/2006/relationships/hyperlink" Target="https://www.ft.com/content/b2751878-c10d-11e5-846f-79b0e3d20ea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hyperlink" Target="http://www.outsourcingportal.eu/en/how-can-outsourcing-drive-economic-growth" TargetMode="External"/><Relationship Id="rId3" Type="http://schemas.openxmlformats.org/officeDocument/2006/relationships/hyperlink" Target="https://outsourcingangel.com/how-does-outsourcing-help-developing-countries/" TargetMode="External"/><Relationship Id="rId7" Type="http://schemas.openxmlformats.org/officeDocument/2006/relationships/hyperlink" Target="http://college.cengage.com/polisci/duncan/world_politics_sce/1e/assets/students/case/duncan_1e_case_ch13.pdf"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www.theguardian.com/sustainable-business/2014/jun/19/outsourcing-extreme-poverty-africa-south-asia-call-centres-ddd" TargetMode="External"/><Relationship Id="rId5" Type="http://schemas.openxmlformats.org/officeDocument/2006/relationships/hyperlink" Target="https://www.forbes.com/sites/morganhartley/2012/12/16/the-culture-shock-of-indias-call-centers/#1f84953972f5" TargetMode="External"/><Relationship Id="rId10" Type="http://schemas.openxmlformats.org/officeDocument/2006/relationships/image" Target="../media/image10.png"/><Relationship Id="rId4" Type="http://schemas.openxmlformats.org/officeDocument/2006/relationships/hyperlink" Target="https://www.dailysabah.com/opinion/2014/06/17/is-outsourcing-a-chance-for-developing-countries" TargetMode="External"/><Relationship Id="rId9"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hyperlink" Target="https://www.youtube.com/watch?v=kSvT02q4h40" TargetMode="External"/><Relationship Id="rId13" Type="http://schemas.openxmlformats.org/officeDocument/2006/relationships/hyperlink" Target="https://www.independent.co.uk/news/world/asia/factory-workers-are-forced-to-lie-during-adidas-safety-inspections-7644018.html" TargetMode="External"/><Relationship Id="rId3" Type="http://schemas.openxmlformats.org/officeDocument/2006/relationships/hyperlink" Target="https://www.theguardian.com/technology/2011/apr/30/apple-chinese-factory-workers-suicides-humiliation" TargetMode="External"/><Relationship Id="rId7" Type="http://schemas.openxmlformats.org/officeDocument/2006/relationships/hyperlink" Target="https://www.investopedia.com/terms/r/race-bottom.asp" TargetMode="External"/><Relationship Id="rId12" Type="http://schemas.openxmlformats.org/officeDocument/2006/relationships/hyperlink" Target="https://www.theguardian.com/uk/2000/nov/19/jasonburke.theobserver"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www.theguardian.com/business/2017/jun/25/female-cambodian-garment-workers-mass-fainting" TargetMode="External"/><Relationship Id="rId11" Type="http://schemas.openxmlformats.org/officeDocument/2006/relationships/hyperlink" Target="https://www.youtube.com/watch?v=M5uYCWVfuPQ" TargetMode="External"/><Relationship Id="rId5" Type="http://schemas.openxmlformats.org/officeDocument/2006/relationships/hyperlink" Target="https://www.theguardian.com/technology/2017/jun/18/foxconn-life-death-forbidden-city-longhua-suicide-apple-iphone-brian-merchant-one-device-extract" TargetMode="External"/><Relationship Id="rId15" Type="http://schemas.openxmlformats.org/officeDocument/2006/relationships/image" Target="../media/image18.png"/><Relationship Id="rId10" Type="http://schemas.openxmlformats.org/officeDocument/2006/relationships/hyperlink" Target="https://waronwant.org/sites/default/files/Adidas%20briefing.pdf" TargetMode="External"/><Relationship Id="rId4" Type="http://schemas.openxmlformats.org/officeDocument/2006/relationships/hyperlink" Target="https://www.youtube.com/watch?v=3tf6qc51Kbw" TargetMode="External"/><Relationship Id="rId9" Type="http://schemas.openxmlformats.org/officeDocument/2006/relationships/hyperlink" Target="https://qz.com/1042298/nike-is-facing-a-new-wave-of-anti-sweatshop-protests/" TargetMode="External"/><Relationship Id="rId1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hyperlink" Target="https://mediawiki.middlebury.edu/IPE/Golden_Arches_Theory_of_Conflict_Prevention" TargetMode="External"/><Relationship Id="rId13" Type="http://schemas.openxmlformats.org/officeDocument/2006/relationships/image" Target="../media/image19.png"/><Relationship Id="rId3" Type="http://schemas.openxmlformats.org/officeDocument/2006/relationships/hyperlink" Target="https://voxeu.org/article/globalisation-promotes-peace" TargetMode="External"/><Relationship Id="rId7" Type="http://schemas.openxmlformats.org/officeDocument/2006/relationships/hyperlink" Target="https://www.ft.com/content/1413fc26-f4c6-11e4-9a58-00144feab7de" TargetMode="External"/><Relationship Id="rId12"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www.youtube.com/watch?v=N-JOOdZO0mE" TargetMode="External"/><Relationship Id="rId11" Type="http://schemas.openxmlformats.org/officeDocument/2006/relationships/hyperlink" Target="https://www.globalpolicy.org/social-and-economic-policy/international-trade-and-development-1-57/general-analysis-on-international-trade-and-development/47297-does-globalization-bring-war-or-peace.html" TargetMode="External"/><Relationship Id="rId5" Type="http://schemas.openxmlformats.org/officeDocument/2006/relationships/hyperlink" Target="https://en.wikipedia.org/wiki/Capitalist_peace" TargetMode="External"/><Relationship Id="rId10" Type="http://schemas.openxmlformats.org/officeDocument/2006/relationships/hyperlink" Target="https://www.vision.org/society-and-culture-globalization-politics-and-religion-375" TargetMode="External"/><Relationship Id="rId4" Type="http://schemas.openxmlformats.org/officeDocument/2006/relationships/hyperlink" Target="https://www.youtube.com/watch?v=VyyCTKosPOA" TargetMode="External"/><Relationship Id="rId9" Type="http://schemas.openxmlformats.org/officeDocument/2006/relationships/hyperlink" Target="https://foreignpolicy.com/2013/12/02/does-globalization-mean-war/"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hyperlink" Target="https://www.oecd-ilibrary.org/docserver/9789264111905-8-en.pdf?expires=1586433496&amp;id=id&amp;accname=guest&amp;checksum=9EBF10A50A68317360546F85A39D1B00"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hyperlink" Target="https://www.youtube.com/watch?v=WtW9IyE04OQ"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wired.com/2016/04/iphones-500000-mile-journey-pocket/" TargetMode="External"/><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youtube.com/watch?v=9MpVjxxpExM" TargetMode="External"/><Relationship Id="rId5" Type="http://schemas.openxmlformats.org/officeDocument/2006/relationships/hyperlink" Target="https://www.youtube.com/watch?v=s_iwrt7D5OA" TargetMode="External"/><Relationship Id="rId4" Type="http://schemas.openxmlformats.org/officeDocument/2006/relationships/hyperlink" Target="https://www.youtube.com/watch?v=5SnR-e0S6Ic&amp;t="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hyperlink" Target="https://foodindustry.asia/the-impact-of-globalisation-urbanisation-and-rising-incomes-on-consumption" TargetMode="External"/><Relationship Id="rId13" Type="http://schemas.openxmlformats.org/officeDocument/2006/relationships/image" Target="../media/image20.png"/><Relationship Id="rId3" Type="http://schemas.openxmlformats.org/officeDocument/2006/relationships/hyperlink" Target="https://www.environment.co.za/environmental-issues/globalization-and-its-impact-on-the-environment.html" TargetMode="External"/><Relationship Id="rId7" Type="http://schemas.openxmlformats.org/officeDocument/2006/relationships/hyperlink" Target="https://www.weforum.org/agenda/2018/08/global-appetite-for-meat-is-growing/" TargetMode="External"/><Relationship Id="rId12"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https://news.mongabay.com/2008/08/corporations-become-prime-driver-of-deforestation-providing-clear-target-for-environmentalists/" TargetMode="External"/><Relationship Id="rId11" Type="http://schemas.openxmlformats.org/officeDocument/2006/relationships/hyperlink" Target="https://theconversation.com/globalization-may-actually-be-better-for-the-environment-95406" TargetMode="External"/><Relationship Id="rId5" Type="http://schemas.openxmlformats.org/officeDocument/2006/relationships/hyperlink" Target="https://www.thebrokeronline.eu/the-race-to-the-bottom-explained-d55/" TargetMode="External"/><Relationship Id="rId10" Type="http://schemas.openxmlformats.org/officeDocument/2006/relationships/hyperlink" Target="https://ec.europa.eu/environment/integration/research/newsalert/pdf/169na2_en.pdf" TargetMode="External"/><Relationship Id="rId4" Type="http://schemas.openxmlformats.org/officeDocument/2006/relationships/hyperlink" Target="https://wedocs.unep.org/rest/bitstreams/17293/retrieve" TargetMode="External"/><Relationship Id="rId9" Type="http://schemas.openxmlformats.org/officeDocument/2006/relationships/hyperlink" Target="https://www.theguardian.com/environment/2018/jul/19/rising-global-meat-consumption-will-devastate-environment"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8" Type="http://schemas.openxmlformats.org/officeDocument/2006/relationships/hyperlink" Target="https://oecdobserver.org/news/fullstory.php/aid/2240/Innovation,_globalisation_and_the_environment.html" TargetMode="External"/><Relationship Id="rId3" Type="http://schemas.openxmlformats.org/officeDocument/2006/relationships/hyperlink" Target="https://ec.europa.eu/environment/integration/research/newsalert/pdf/169na2_en.pdf" TargetMode="External"/><Relationship Id="rId7" Type="http://schemas.openxmlformats.org/officeDocument/2006/relationships/hyperlink" Target="https://en.wikipedia.org/wiki/Environmental_globalization"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hyperlink" Target="https://ec.europa.eu/environment/international_issues/agreements_en.htm" TargetMode="External"/><Relationship Id="rId11" Type="http://schemas.openxmlformats.org/officeDocument/2006/relationships/image" Target="../media/image20.png"/><Relationship Id="rId5" Type="http://schemas.openxmlformats.org/officeDocument/2006/relationships/hyperlink" Target="https://www.dummies.com/education/science/environmental-science/what-international-agreements-exist-to-protect-the-environment/" TargetMode="External"/><Relationship Id="rId10" Type="http://schemas.openxmlformats.org/officeDocument/2006/relationships/image" Target="../media/image6.png"/><Relationship Id="rId4" Type="http://schemas.openxmlformats.org/officeDocument/2006/relationships/hyperlink" Target="https://theconversation.com/globalization-may-actually-be-better-for-the-environment-95406" TargetMode="External"/><Relationship Id="rId9" Type="http://schemas.openxmlformats.org/officeDocument/2006/relationships/hyperlink" Target="https://www.wur.nl/en/newsarticle/A-better-global-environment-through-globalisation.htm"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weforum.org/agenda/2018/06/chart-of-the-week-distribution-of-globalization-s-gains" TargetMode="External"/><Relationship Id="rId7" Type="http://schemas.openxmlformats.org/officeDocument/2006/relationships/hyperlink" Target="https://www.bertelsmann-stiftung.de/en/press/press-releases/press-release/pid/advanced-economies-benefit-from-globalization-much-more-than-developing-countries-and-nics/"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hyperlink" Target="https://ged-project.de/research/studies/globalization-report-2018-who-benefits-most-from-globalization/" TargetMode="External"/><Relationship Id="rId5" Type="http://schemas.openxmlformats.org/officeDocument/2006/relationships/hyperlink" Target="https://www.livemint.com/Money/cNmmQJZdnMhbk3Ydbs26wI/Which-countries-have-benefited-the-most-from-globalization.html" TargetMode="External"/><Relationship Id="rId4" Type="http://schemas.openxmlformats.org/officeDocument/2006/relationships/hyperlink" Target="https://www.economist.com/graphic-detail/2020/02/27/countries-that-have-benefited-most-from-globalisation-are-the-most-fearful-of-change"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hyperlink" Target="https://www.youtube.com/watch?v=12YDLZq8rT4&amp;t="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perez@arkputneyacademy.org"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blogs.imf.org/2018/04/09/globalization-helps-spread-knowledge-and-technology-across-borders/" TargetMode="External"/><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hyperlink" Target="https://www.forbes.com/sites/forbestechcouncil/2018/08/23/ai-for-humanity-using-ai-to-make-a-positive-impact-in-developing-countries-2/#f5d94e71b08a" TargetMode="External"/><Relationship Id="rId4" Type="http://schemas.openxmlformats.org/officeDocument/2006/relationships/hyperlink" Target="https://medicalfuturist.com/the-10-most-innovative-health-technologies-saving-millions-in-the-developing-world/" TargetMode="Externa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thriveglobal.com/stories/why-developing-countries-will-be-left-behind-by-automation/" TargetMode="External"/><Relationship Id="rId7" Type="http://schemas.openxmlformats.org/officeDocument/2006/relationships/hyperlink" Target="https://www.bloomberg.com/opinion/articles/2018-09-17/artificial-intelligence-threatens-jobs-in-developing-world"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weforum.org/agenda/2018/07/robots-robots-everywhere-what-does-it-mean-for-developing-countries" TargetMode="External"/><Relationship Id="rId11" Type="http://schemas.openxmlformats.org/officeDocument/2006/relationships/image" Target="../media/image10.png"/><Relationship Id="rId5" Type="http://schemas.openxmlformats.org/officeDocument/2006/relationships/hyperlink" Target="https://www.bbc.co.uk/news/business-47852589" TargetMode="External"/><Relationship Id="rId10" Type="http://schemas.openxmlformats.org/officeDocument/2006/relationships/image" Target="../media/image9.png"/><Relationship Id="rId4" Type="http://schemas.openxmlformats.org/officeDocument/2006/relationships/hyperlink" Target="https://www.weforum.org/agenda/2016/11/in-the-developing-world-two-thirds-of-jobs-could-be-lost-to-robots" TargetMode="Externa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1030" name="Picture 6" descr="Typewriter Regular">
            <a:extLst>
              <a:ext uri="{FF2B5EF4-FFF2-40B4-BE49-F238E27FC236}">
                <a16:creationId xmlns:a16="http://schemas.microsoft.com/office/drawing/2014/main" id="{7A9E2411-2B20-4433-9393-31EF124C2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2797037"/>
            <a:ext cx="6444343" cy="7589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ypewriter Regular">
            <a:extLst>
              <a:ext uri="{FF2B5EF4-FFF2-40B4-BE49-F238E27FC236}">
                <a16:creationId xmlns:a16="http://schemas.microsoft.com/office/drawing/2014/main" id="{EF7D1C0B-2026-411B-9E08-9039181BD5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017" y="3378189"/>
            <a:ext cx="2826708" cy="759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PF U13 Regular">
            <a:extLst>
              <a:ext uri="{FF2B5EF4-FFF2-40B4-BE49-F238E27FC236}">
                <a16:creationId xmlns:a16="http://schemas.microsoft.com/office/drawing/2014/main" id="{59AAA4A6-D416-40F7-A880-8A9752250D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865" y="7905201"/>
            <a:ext cx="5670323" cy="9293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PF U13 Regular">
            <a:extLst>
              <a:ext uri="{FF2B5EF4-FFF2-40B4-BE49-F238E27FC236}">
                <a16:creationId xmlns:a16="http://schemas.microsoft.com/office/drawing/2014/main" id="{A4DD749A-B7E3-41DC-85AF-CCA823E720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512" y="1262743"/>
            <a:ext cx="6425031" cy="126351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hat is globalisation? – MDX English">
            <a:extLst>
              <a:ext uri="{FF2B5EF4-FFF2-40B4-BE49-F238E27FC236}">
                <a16:creationId xmlns:a16="http://schemas.microsoft.com/office/drawing/2014/main" id="{265186AF-83B3-42F4-8784-42E94E98A830}"/>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t="29048" b="24060"/>
          <a:stretch/>
        </p:blipFill>
        <p:spPr bwMode="auto">
          <a:xfrm>
            <a:off x="0" y="4339771"/>
            <a:ext cx="6858000" cy="33622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device, mirror&#10;&#10;Description automatically generated">
            <a:extLst>
              <a:ext uri="{FF2B5EF4-FFF2-40B4-BE49-F238E27FC236}">
                <a16:creationId xmlns:a16="http://schemas.microsoft.com/office/drawing/2014/main" id="{05A7B425-540C-4028-867C-CEACCB7E979B}"/>
              </a:ext>
            </a:extLst>
          </p:cNvPr>
          <p:cNvPicPr>
            <a:picLocks noChangeAspect="1"/>
          </p:cNvPicPr>
          <p:nvPr/>
        </p:nvPicPr>
        <p:blipFill>
          <a:blip r:embed="rId9"/>
          <a:stretch>
            <a:fillRect/>
          </a:stretch>
        </p:blipFill>
        <p:spPr>
          <a:xfrm>
            <a:off x="3055853" y="81284"/>
            <a:ext cx="746294" cy="10871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(2)</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val="20000"/>
                    </a:ext>
                  </a:extLst>
                </a:gridCol>
                <a:gridCol w="3225027">
                  <a:extLst>
                    <a:ext uri="{9D8B030D-6E8A-4147-A177-3AD203B41FA5}">
                      <a16:colId xmlns:a16="http://schemas.microsoft.com/office/drawing/2014/main"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extLst>
      <p:ext uri="{BB962C8B-B14F-4D97-AF65-F5344CB8AC3E}">
        <p14:creationId xmlns:p14="http://schemas.microsoft.com/office/powerpoint/2010/main" val="1855939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400" b="1" dirty="0">
                <a:solidFill>
                  <a:schemeClr val="tx1"/>
                </a:solidFill>
                <a:latin typeface="Trebuchet MS" panose="020B0603020202020204" pitchFamily="34" charset="0"/>
                <a:ea typeface="Georgia"/>
                <a:cs typeface="Georgia"/>
                <a:sym typeface="Georgia"/>
              </a:rPr>
              <a:t>Globalisation is a little bit like the whole chicken-egg situation – you are constantly asking yourself: “what came first?”</a:t>
            </a: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400" dirty="0">
                <a:solidFill>
                  <a:schemeClr val="tx1"/>
                </a:solidFill>
                <a:latin typeface="Trebuchet MS" panose="020B0603020202020204" pitchFamily="34" charset="0"/>
                <a:sym typeface="Georgia"/>
              </a:rPr>
              <a:t>What came first – the spread of technology? Or globalisation itself?</a:t>
            </a:r>
          </a:p>
          <a:p>
            <a:pPr marL="0" lvl="0" indent="0">
              <a:buNone/>
            </a:pPr>
            <a:r>
              <a:rPr lang="en-GB" sz="1400" dirty="0">
                <a:solidFill>
                  <a:schemeClr val="tx1"/>
                </a:solidFill>
                <a:latin typeface="Trebuchet MS" panose="020B0603020202020204" pitchFamily="34" charset="0"/>
                <a:sym typeface="Georgia"/>
              </a:rPr>
              <a:t>Did the spread of technology drive globalisation, or did globalisation drive the spread of technology? The truth is that it is a bit of both and you won’t ever get a definitive answer!</a:t>
            </a: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400" dirty="0">
                <a:solidFill>
                  <a:schemeClr val="tx1"/>
                </a:solidFill>
                <a:latin typeface="Trebuchet MS" panose="020B0603020202020204" pitchFamily="34" charset="0"/>
                <a:sym typeface="Georgia"/>
              </a:rPr>
              <a:t>Now it’s over to you – you decide the article/YouTube video/website/etc and you can use your own research to complete the below table:</a:t>
            </a: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3"/>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FFC000"/>
                </a:solidFill>
                <a:latin typeface="Century Gothic" panose="020B0502020202020204" pitchFamily="34" charset="0"/>
                <a:ea typeface="Georgia"/>
                <a:cs typeface="Georgia"/>
                <a:sym typeface="Georgia"/>
              </a:rPr>
              <a:t>Over to you 1!</a:t>
            </a:r>
            <a:endParaRPr b="1" i="1" dirty="0">
              <a:ln w="15875">
                <a:solidFill>
                  <a:schemeClr val="tx1"/>
                </a:solidFill>
              </a:ln>
              <a:solidFill>
                <a:srgbClr val="FFC000"/>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81AB8799-5A76-453A-8478-482A64825EF6}"/>
              </a:ext>
            </a:extLst>
          </p:cNvPr>
          <p:cNvSpPr/>
          <p:nvPr/>
        </p:nvSpPr>
        <p:spPr>
          <a:xfrm>
            <a:off x="2931811" y="4288972"/>
            <a:ext cx="994228" cy="595085"/>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graphicFrame>
        <p:nvGraphicFramePr>
          <p:cNvPr id="2" name="Table 2">
            <a:extLst>
              <a:ext uri="{FF2B5EF4-FFF2-40B4-BE49-F238E27FC236}">
                <a16:creationId xmlns:a16="http://schemas.microsoft.com/office/drawing/2014/main" id="{6316C774-23A6-41E0-941A-13C177BEE96E}"/>
              </a:ext>
            </a:extLst>
          </p:cNvPr>
          <p:cNvGraphicFramePr>
            <a:graphicFrameLocks noGrp="1"/>
          </p:cNvGraphicFramePr>
          <p:nvPr>
            <p:extLst>
              <p:ext uri="{D42A27DB-BD31-4B8C-83A1-F6EECF244321}">
                <p14:modId xmlns:p14="http://schemas.microsoft.com/office/powerpoint/2010/main" val="3668876571"/>
              </p:ext>
            </p:extLst>
          </p:nvPr>
        </p:nvGraphicFramePr>
        <p:xfrm>
          <a:off x="233775" y="5037532"/>
          <a:ext cx="6390300" cy="4023360"/>
        </p:xfrm>
        <a:graphic>
          <a:graphicData uri="http://schemas.openxmlformats.org/drawingml/2006/table">
            <a:tbl>
              <a:tblPr firstRow="1" bandRow="1">
                <a:tableStyleId>{35758FB7-9AC5-4552-8A53-C91805E547FA}</a:tableStyleId>
              </a:tblPr>
              <a:tblGrid>
                <a:gridCol w="3195150">
                  <a:extLst>
                    <a:ext uri="{9D8B030D-6E8A-4147-A177-3AD203B41FA5}">
                      <a16:colId xmlns:a16="http://schemas.microsoft.com/office/drawing/2014/main" val="606925933"/>
                    </a:ext>
                  </a:extLst>
                </a:gridCol>
                <a:gridCol w="3195150">
                  <a:extLst>
                    <a:ext uri="{9D8B030D-6E8A-4147-A177-3AD203B41FA5}">
                      <a16:colId xmlns:a16="http://schemas.microsoft.com/office/drawing/2014/main" val="2424452385"/>
                    </a:ext>
                  </a:extLst>
                </a:gridCol>
              </a:tblGrid>
              <a:tr h="385383">
                <a:tc>
                  <a:txBody>
                    <a:bodyPr/>
                    <a:lstStyle/>
                    <a:p>
                      <a:pPr algn="ctr"/>
                      <a:r>
                        <a:rPr lang="en-GB" dirty="0">
                          <a:latin typeface="Trebuchet MS" panose="020B0603020202020204" pitchFamily="34" charset="0"/>
                        </a:rPr>
                        <a:t>How globalisation drives the spread of technology</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latin typeface="Trebuchet MS" panose="020B0603020202020204" pitchFamily="34" charset="0"/>
                        </a:rPr>
                        <a:t>How technology drives globalisation</a:t>
                      </a:r>
                    </a:p>
                  </a:txBody>
                  <a:tcPr/>
                </a:tc>
                <a:extLst>
                  <a:ext uri="{0D108BD9-81ED-4DB2-BD59-A6C34878D82A}">
                    <a16:rowId xmlns:a16="http://schemas.microsoft.com/office/drawing/2014/main" val="1137976079"/>
                  </a:ext>
                </a:extLst>
              </a:tr>
              <a:tr h="632308">
                <a:tc>
                  <a:txBody>
                    <a:bodyPr/>
                    <a:lstStyle/>
                    <a:p>
                      <a:endParaRPr lang="en-GB"/>
                    </a:p>
                  </a:txBody>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2391386220"/>
                  </a:ext>
                </a:extLst>
              </a:tr>
            </a:tbl>
          </a:graphicData>
        </a:graphic>
      </p:graphicFrame>
      <p:sp>
        <p:nvSpPr>
          <p:cNvPr id="4" name="Ribbon: Tilted Down 3">
            <a:extLst>
              <a:ext uri="{FF2B5EF4-FFF2-40B4-BE49-F238E27FC236}">
                <a16:creationId xmlns:a16="http://schemas.microsoft.com/office/drawing/2014/main" id="{0FEC132C-70AC-4085-AD04-2D6974D2C02E}"/>
              </a:ext>
            </a:extLst>
          </p:cNvPr>
          <p:cNvSpPr/>
          <p:nvPr/>
        </p:nvSpPr>
        <p:spPr>
          <a:xfrm>
            <a:off x="406400" y="5689601"/>
            <a:ext cx="6045200" cy="508000"/>
          </a:xfrm>
          <a:prstGeom prst="ribbon">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200" b="1" u="sng" dirty="0">
                <a:latin typeface="Trebuchet MS" panose="020B0603020202020204" pitchFamily="34" charset="0"/>
              </a:rPr>
              <a:t>Hints:</a:t>
            </a:r>
            <a:r>
              <a:rPr lang="en-GB" sz="1200" dirty="0">
                <a:latin typeface="Trebuchet MS" panose="020B0603020202020204" pitchFamily="34" charset="0"/>
              </a:rPr>
              <a:t> planes, shipping containers, the Internet etc… </a:t>
            </a:r>
          </a:p>
        </p:txBody>
      </p:sp>
    </p:spTree>
    <p:extLst>
      <p:ext uri="{BB962C8B-B14F-4D97-AF65-F5344CB8AC3E}">
        <p14:creationId xmlns:p14="http://schemas.microsoft.com/office/powerpoint/2010/main" val="182783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400" b="1" dirty="0">
                <a:solidFill>
                  <a:schemeClr val="tx1"/>
                </a:solidFill>
                <a:latin typeface="Trebuchet MS" panose="020B0603020202020204" pitchFamily="34" charset="0"/>
                <a:ea typeface="Georgia"/>
                <a:cs typeface="Georgia"/>
                <a:sym typeface="Georgia"/>
              </a:rPr>
              <a:t>Globalisation is a little bit like the whole chicken-egg situation – you are constantly asking yourself: “what came first?”</a:t>
            </a: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400" dirty="0">
                <a:solidFill>
                  <a:schemeClr val="tx1"/>
                </a:solidFill>
                <a:latin typeface="Trebuchet MS" panose="020B0603020202020204" pitchFamily="34" charset="0"/>
                <a:sym typeface="Georgia"/>
              </a:rPr>
              <a:t>Now it’s over to you – you decide the article/YouTube video/website/etc and you can use your own research to complete the below table:</a:t>
            </a: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3"/>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lvl="0" algn="ctr"/>
            <a:r>
              <a:rPr lang="en-GB" b="1" i="1" dirty="0">
                <a:ln w="15875">
                  <a:solidFill>
                    <a:schemeClr val="tx1"/>
                  </a:solidFill>
                </a:ln>
                <a:solidFill>
                  <a:srgbClr val="FFC000"/>
                </a:solidFill>
                <a:latin typeface="Century Gothic" panose="020B0502020202020204" pitchFamily="34" charset="0"/>
                <a:ea typeface="Georgia"/>
                <a:cs typeface="Georgia"/>
                <a:sym typeface="Georgia"/>
              </a:rPr>
              <a:t>Over to you 2!</a:t>
            </a:r>
            <a:endParaRPr b="1" i="1" dirty="0">
              <a:ln w="15875">
                <a:solidFill>
                  <a:schemeClr val="tx1"/>
                </a:solidFill>
              </a:ln>
              <a:solidFill>
                <a:srgbClr val="FFC000"/>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81AB8799-5A76-453A-8478-482A64825EF6}"/>
              </a:ext>
            </a:extLst>
          </p:cNvPr>
          <p:cNvSpPr/>
          <p:nvPr/>
        </p:nvSpPr>
        <p:spPr>
          <a:xfrm>
            <a:off x="2931811" y="3038185"/>
            <a:ext cx="994228" cy="595085"/>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graphicFrame>
        <p:nvGraphicFramePr>
          <p:cNvPr id="2" name="Table 2">
            <a:extLst>
              <a:ext uri="{FF2B5EF4-FFF2-40B4-BE49-F238E27FC236}">
                <a16:creationId xmlns:a16="http://schemas.microsoft.com/office/drawing/2014/main" id="{6316C774-23A6-41E0-941A-13C177BEE96E}"/>
              </a:ext>
            </a:extLst>
          </p:cNvPr>
          <p:cNvGraphicFramePr>
            <a:graphicFrameLocks noGrp="1"/>
          </p:cNvGraphicFramePr>
          <p:nvPr>
            <p:extLst>
              <p:ext uri="{D42A27DB-BD31-4B8C-83A1-F6EECF244321}">
                <p14:modId xmlns:p14="http://schemas.microsoft.com/office/powerpoint/2010/main" val="3707598564"/>
              </p:ext>
            </p:extLst>
          </p:nvPr>
        </p:nvGraphicFramePr>
        <p:xfrm>
          <a:off x="233775" y="3816840"/>
          <a:ext cx="6390300" cy="5090160"/>
        </p:xfrm>
        <a:graphic>
          <a:graphicData uri="http://schemas.openxmlformats.org/drawingml/2006/table">
            <a:tbl>
              <a:tblPr firstRow="1" bandRow="1">
                <a:tableStyleId>{35758FB7-9AC5-4552-8A53-C91805E547FA}</a:tableStyleId>
              </a:tblPr>
              <a:tblGrid>
                <a:gridCol w="3195150">
                  <a:extLst>
                    <a:ext uri="{9D8B030D-6E8A-4147-A177-3AD203B41FA5}">
                      <a16:colId xmlns:a16="http://schemas.microsoft.com/office/drawing/2014/main" val="606925933"/>
                    </a:ext>
                  </a:extLst>
                </a:gridCol>
                <a:gridCol w="3195150">
                  <a:extLst>
                    <a:ext uri="{9D8B030D-6E8A-4147-A177-3AD203B41FA5}">
                      <a16:colId xmlns:a16="http://schemas.microsoft.com/office/drawing/2014/main" val="2424452385"/>
                    </a:ext>
                  </a:extLst>
                </a:gridCol>
              </a:tblGrid>
              <a:tr h="385383">
                <a:tc>
                  <a:txBody>
                    <a:bodyPr/>
                    <a:lstStyle/>
                    <a:p>
                      <a:pPr algn="ctr"/>
                      <a:r>
                        <a:rPr lang="en-GB" dirty="0">
                          <a:latin typeface="Trebuchet MS" panose="020B0603020202020204" pitchFamily="34" charset="0"/>
                        </a:rPr>
                        <a:t>How globalisation drives the spread of information</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latin typeface="Trebuchet MS" panose="020B0603020202020204" pitchFamily="34" charset="0"/>
                        </a:rPr>
                        <a:t>How the flow of information drives globalisation</a:t>
                      </a:r>
                    </a:p>
                  </a:txBody>
                  <a:tcPr/>
                </a:tc>
                <a:extLst>
                  <a:ext uri="{0D108BD9-81ED-4DB2-BD59-A6C34878D82A}">
                    <a16:rowId xmlns:a16="http://schemas.microsoft.com/office/drawing/2014/main" val="1137976079"/>
                  </a:ext>
                </a:extLst>
              </a:tr>
              <a:tr h="632308">
                <a:tc>
                  <a:txBody>
                    <a:bodyPr/>
                    <a:lstStyle/>
                    <a:p>
                      <a:endParaRPr lang="en-GB"/>
                    </a:p>
                  </a:txBody>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2391386220"/>
                  </a:ext>
                </a:extLst>
              </a:tr>
            </a:tbl>
          </a:graphicData>
        </a:graphic>
      </p:graphicFrame>
      <p:sp>
        <p:nvSpPr>
          <p:cNvPr id="7" name="Ribbon: Tilted Down 6">
            <a:extLst>
              <a:ext uri="{FF2B5EF4-FFF2-40B4-BE49-F238E27FC236}">
                <a16:creationId xmlns:a16="http://schemas.microsoft.com/office/drawing/2014/main" id="{F9340C9B-0B59-489C-9F69-3DC4B58739DA}"/>
              </a:ext>
            </a:extLst>
          </p:cNvPr>
          <p:cNvSpPr/>
          <p:nvPr/>
        </p:nvSpPr>
        <p:spPr>
          <a:xfrm>
            <a:off x="406325" y="4470401"/>
            <a:ext cx="6045200" cy="508000"/>
          </a:xfrm>
          <a:prstGeom prst="ribbon">
            <a:avLst/>
          </a:prstGeom>
          <a:gradFill>
            <a:gsLst>
              <a:gs pos="0">
                <a:schemeClr val="accent6">
                  <a:tint val="50000"/>
                  <a:satMod val="300000"/>
                  <a:lumMod val="97000"/>
                </a:schemeClr>
              </a:gs>
              <a:gs pos="35000">
                <a:schemeClr val="accent6">
                  <a:tint val="37000"/>
                  <a:satMod val="300000"/>
                </a:schemeClr>
              </a:gs>
              <a:gs pos="100000">
                <a:schemeClr val="accent6">
                  <a:tint val="15000"/>
                  <a:satMod val="350000"/>
                </a:schemeClr>
              </a:gs>
            </a:gsLst>
          </a:gra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200" b="1" u="sng" dirty="0">
                <a:latin typeface="Trebuchet MS" panose="020B0603020202020204" pitchFamily="34" charset="0"/>
              </a:rPr>
              <a:t>Hints:</a:t>
            </a:r>
            <a:r>
              <a:rPr lang="en-GB" sz="1200" dirty="0">
                <a:latin typeface="Trebuchet MS" panose="020B0603020202020204" pitchFamily="34" charset="0"/>
              </a:rPr>
              <a:t> Internet, technology, outsourcing etc… </a:t>
            </a:r>
          </a:p>
        </p:txBody>
      </p:sp>
    </p:spTree>
    <p:extLst>
      <p:ext uri="{BB962C8B-B14F-4D97-AF65-F5344CB8AC3E}">
        <p14:creationId xmlns:p14="http://schemas.microsoft.com/office/powerpoint/2010/main" val="1030197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233850" y="573133"/>
            <a:ext cx="6390300" cy="1018200"/>
          </a:xfrm>
          <a:prstGeom prst="rect">
            <a:avLst/>
          </a:prstGeom>
        </p:spPr>
        <p:txBody>
          <a:bodyPr spcFirstLastPara="1" wrap="square" lIns="91425" tIns="91425" rIns="91425" bIns="91425" anchor="t" anchorCtr="0">
            <a:noAutofit/>
          </a:bodyPr>
          <a:lstStyle/>
          <a:p>
            <a:pPr lvl="0" algn="ctr"/>
            <a:r>
              <a:rPr lang="en-GB" b="1" dirty="0">
                <a:ln w="15875">
                  <a:solidFill>
                    <a:schemeClr val="tx1"/>
                  </a:solidFill>
                </a:ln>
                <a:solidFill>
                  <a:srgbClr val="7030A0"/>
                </a:solidFill>
                <a:latin typeface="Century Gothic" panose="020B0502020202020204" pitchFamily="34" charset="0"/>
                <a:ea typeface="Georgia"/>
                <a:cs typeface="Georgia"/>
                <a:sym typeface="Georgia"/>
              </a:rPr>
              <a:t>Self-reflection 1</a:t>
            </a:r>
            <a:endParaRPr dirty="0">
              <a:solidFill>
                <a:srgbClr val="7030A0"/>
              </a:solidFill>
              <a:latin typeface="Georgia"/>
              <a:ea typeface="Georgia"/>
              <a:cs typeface="Georgia"/>
              <a:sym typeface="Georgia"/>
            </a:endParaRPr>
          </a:p>
        </p:txBody>
      </p:sp>
      <p:sp>
        <p:nvSpPr>
          <p:cNvPr id="126" name="Google Shape;126;p22"/>
          <p:cNvSpPr txBox="1">
            <a:spLocks noGrp="1"/>
          </p:cNvSpPr>
          <p:nvPr>
            <p:ph type="body" idx="1"/>
          </p:nvPr>
        </p:nvSpPr>
        <p:spPr>
          <a:xfrm>
            <a:off x="233850" y="1259399"/>
            <a:ext cx="6390300" cy="731146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solidFill>
                  <a:srgbClr val="000000"/>
                </a:solidFill>
                <a:latin typeface="Trebuchet MS" panose="020B0603020202020204" pitchFamily="34" charset="0"/>
                <a:ea typeface="Georgia"/>
                <a:cs typeface="Georgia"/>
                <a:sym typeface="Georgia"/>
              </a:rPr>
              <a:t>Before progressing any further, this is a good point to take a moment to reflect on your work so far:</a:t>
            </a: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How are you researching the positives and negatives of globalisation? What resources are you mostly using and why?</a:t>
            </a:r>
            <a:endParaRPr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How easy have you found it to carry out your own research?</a:t>
            </a: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What view are you forming at the moment – is globalisation a force for good?</a:t>
            </a:r>
            <a:endParaRPr sz="1400" dirty="0">
              <a:solidFill>
                <a:srgbClr val="000000"/>
              </a:solidFill>
              <a:latin typeface="Trebuchet MS" panose="020B0603020202020204" pitchFamily="34" charset="0"/>
              <a:ea typeface="Georgia"/>
              <a:cs typeface="Georgia"/>
              <a:sym typeface="Georgia"/>
            </a:endParaRPr>
          </a:p>
          <a:p>
            <a:pPr marL="0" lvl="0" indent="0" algn="l" rtl="0">
              <a:spcBef>
                <a:spcPts val="1600"/>
              </a:spcBef>
              <a:spcAft>
                <a:spcPts val="1600"/>
              </a:spcAft>
              <a:buNone/>
            </a:pPr>
            <a:endParaRPr sz="1400" dirty="0">
              <a:solidFill>
                <a:srgbClr val="000000"/>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DE2F0897-6B42-4E05-BE3E-5EC3F0076548}"/>
              </a:ext>
            </a:extLst>
          </p:cNvPr>
          <p:cNvPicPr>
            <a:picLocks noChangeAspect="1"/>
          </p:cNvPicPr>
          <p:nvPr/>
        </p:nvPicPr>
        <p:blipFill>
          <a:blip r:embed="rId3"/>
          <a:stretch>
            <a:fillRect/>
          </a:stretch>
        </p:blipFill>
        <p:spPr>
          <a:xfrm>
            <a:off x="6233886" y="0"/>
            <a:ext cx="543690" cy="79197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233775" y="791155"/>
            <a:ext cx="6390300" cy="725587"/>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sz="3600" b="1" dirty="0">
                <a:ln w="15875">
                  <a:solidFill>
                    <a:schemeClr val="tx1"/>
                  </a:solidFill>
                </a:ln>
                <a:solidFill>
                  <a:srgbClr val="7030A0"/>
                </a:solidFill>
                <a:latin typeface="Century Gothic" panose="020B0502020202020204" pitchFamily="34" charset="0"/>
                <a:ea typeface="Georgia"/>
                <a:cs typeface="Georgia"/>
                <a:sym typeface="Georgia"/>
              </a:rPr>
              <a:t>AN ASIDE…</a:t>
            </a:r>
            <a:endParaRPr sz="3600" b="1" i="1" dirty="0">
              <a:ln w="15875">
                <a:solidFill>
                  <a:schemeClr val="tx1"/>
                </a:solidFill>
              </a:ln>
              <a:solidFill>
                <a:srgbClr val="7030A0"/>
              </a:solidFill>
              <a:latin typeface="Century Gothic" panose="020B0502020202020204" pitchFamily="34" charset="0"/>
              <a:ea typeface="Georgia"/>
              <a:cs typeface="Georgia"/>
              <a:sym typeface="Georgia"/>
            </a:endParaRPr>
          </a:p>
        </p:txBody>
      </p:sp>
      <p:sp>
        <p:nvSpPr>
          <p:cNvPr id="76" name="Google Shape;76;p15"/>
          <p:cNvSpPr txBox="1">
            <a:spLocks noGrp="1"/>
          </p:cNvSpPr>
          <p:nvPr>
            <p:ph type="body" idx="1"/>
          </p:nvPr>
        </p:nvSpPr>
        <p:spPr>
          <a:xfrm>
            <a:off x="233775" y="1707764"/>
            <a:ext cx="6390300" cy="7298350"/>
          </a:xfrm>
          <a:prstGeom prst="rect">
            <a:avLst/>
          </a:prstGeom>
        </p:spPr>
        <p:txBody>
          <a:bodyPr spcFirstLastPara="1" wrap="square" lIns="91425" tIns="91425" rIns="91425" bIns="91425" anchor="t" anchorCtr="0">
            <a:noAutofit/>
          </a:bodyPr>
          <a:lstStyle/>
          <a:p>
            <a:pPr marL="0" lvl="0" indent="0">
              <a:buNone/>
            </a:pPr>
            <a:r>
              <a:rPr lang="en-GB" sz="1600" dirty="0">
                <a:solidFill>
                  <a:schemeClr val="tx1"/>
                </a:solidFill>
                <a:latin typeface="Trebuchet MS" panose="020B0603020202020204" pitchFamily="34" charset="0"/>
                <a:ea typeface="Georgia"/>
                <a:cs typeface="Georgia"/>
                <a:sym typeface="Georgia"/>
              </a:rPr>
              <a:t>What is fascinating about globalisation is how it is part and parcel of OUR everyday lives. Take this, an extract from “A Very Short Introduction to Globalisation” on the football used in the 2016 FIFA World Cup in Brazil:</a:t>
            </a:r>
          </a:p>
          <a:p>
            <a:pPr marL="0" lvl="0" indent="0">
              <a:buNone/>
            </a:pPr>
            <a:endParaRPr lang="en-GB" sz="1600" dirty="0">
              <a:solidFill>
                <a:schemeClr val="tx1"/>
              </a:solidFill>
              <a:latin typeface="Trebuchet MS" panose="020B0603020202020204" pitchFamily="34" charset="0"/>
              <a:ea typeface="Georgia"/>
              <a:cs typeface="Georgia"/>
              <a:sym typeface="Georgia"/>
            </a:endParaRPr>
          </a:p>
          <a:p>
            <a:pPr marL="0" lvl="0" indent="0">
              <a:buNone/>
            </a:pPr>
            <a:endParaRPr lang="en-GB" sz="1600" dirty="0">
              <a:solidFill>
                <a:schemeClr val="tx1"/>
              </a:solidFill>
              <a:latin typeface="Trebuchet MS" panose="020B0603020202020204" pitchFamily="34" charset="0"/>
              <a:ea typeface="Georgia"/>
              <a:cs typeface="Georgia"/>
              <a:sym typeface="Georgia"/>
            </a:endParaRPr>
          </a:p>
          <a:p>
            <a:pPr marL="0" lvl="0" indent="0">
              <a:buNone/>
            </a:pPr>
            <a:endParaRPr lang="en-GB" sz="1600" dirty="0">
              <a:solidFill>
                <a:schemeClr val="tx1"/>
              </a:solidFill>
              <a:latin typeface="Trebuchet MS" panose="020B0603020202020204" pitchFamily="34" charset="0"/>
              <a:ea typeface="Georgia"/>
              <a:cs typeface="Georgia"/>
              <a:sym typeface="Georgia"/>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ctr">
              <a:buNone/>
            </a:pPr>
            <a:endParaRPr lang="en-GB" sz="2000" dirty="0">
              <a:solidFill>
                <a:schemeClr val="tx1"/>
              </a:solidFill>
              <a:effectLst>
                <a:outerShdw blurRad="38100" dist="38100" dir="2700000" algn="tl">
                  <a:srgbClr val="000000">
                    <a:alpha val="43137"/>
                  </a:srgbClr>
                </a:outerShdw>
              </a:effectLst>
              <a:latin typeface="Trebuchet MS" panose="020B0603020202020204" pitchFamily="34" charset="0"/>
            </a:endParaRPr>
          </a:p>
          <a:p>
            <a:pPr marL="0" indent="0" algn="ctr">
              <a:buNone/>
            </a:pPr>
            <a:endParaRPr lang="en-GB" sz="1400" dirty="0">
              <a:solidFill>
                <a:schemeClr val="tx1"/>
              </a:solidFill>
              <a:effectLst>
                <a:outerShdw blurRad="38100" dist="38100" dir="2700000" algn="tl">
                  <a:srgbClr val="000000">
                    <a:alpha val="43137"/>
                  </a:srgbClr>
                </a:outerShdw>
              </a:effectLst>
              <a:latin typeface="Trebuchet MS" panose="020B0603020202020204" pitchFamily="34" charset="0"/>
            </a:endParaRPr>
          </a:p>
          <a:p>
            <a:pPr marL="0" indent="0" algn="ctr">
              <a:buNone/>
            </a:pPr>
            <a:r>
              <a:rPr lang="en-GB" sz="1400" dirty="0">
                <a:solidFill>
                  <a:schemeClr val="tx1"/>
                </a:solidFill>
                <a:effectLst>
                  <a:outerShdw blurRad="38100" dist="38100" dir="2700000" algn="tl">
                    <a:srgbClr val="000000">
                      <a:alpha val="43137"/>
                    </a:srgbClr>
                  </a:outerShdw>
                </a:effectLst>
                <a:latin typeface="Trebuchet MS" panose="020B0603020202020204" pitchFamily="34" charset="0"/>
              </a:rPr>
              <a:t>HOW DOES THIS PROVE HOW GLOBALISATION IS SO RELEVANT TO YOU AND YOUR FAMILIES? </a:t>
            </a:r>
            <a:br>
              <a:rPr lang="en-GB" sz="1400" dirty="0">
                <a:solidFill>
                  <a:schemeClr val="tx1"/>
                </a:solidFill>
                <a:effectLst>
                  <a:outerShdw blurRad="38100" dist="38100" dir="2700000" algn="tl">
                    <a:srgbClr val="000000">
                      <a:alpha val="43137"/>
                    </a:srgbClr>
                  </a:outerShdw>
                </a:effectLst>
                <a:latin typeface="Trebuchet MS" panose="020B0603020202020204" pitchFamily="34" charset="0"/>
              </a:rPr>
            </a:br>
            <a:r>
              <a:rPr lang="en-GB" sz="1400" dirty="0">
                <a:solidFill>
                  <a:schemeClr val="tx1"/>
                </a:solidFill>
                <a:effectLst>
                  <a:outerShdw blurRad="38100" dist="38100" dir="2700000" algn="tl">
                    <a:srgbClr val="000000">
                      <a:alpha val="43137"/>
                    </a:srgbClr>
                  </a:outerShdw>
                </a:effectLst>
                <a:latin typeface="Trebuchet MS" panose="020B0603020202020204" pitchFamily="34" charset="0"/>
              </a:rPr>
              <a:t>(..even if you don’t watch football!)</a:t>
            </a:r>
          </a:p>
          <a:p>
            <a:pPr marL="0" lvl="0" indent="0" algn="l" rtl="0">
              <a:spcBef>
                <a:spcPts val="0"/>
              </a:spcBef>
              <a:spcAft>
                <a:spcPts val="0"/>
              </a:spcAft>
              <a:buNone/>
            </a:pPr>
            <a:endParaRPr lang="en-GB" sz="1600" dirty="0">
              <a:solidFill>
                <a:schemeClr val="tx1"/>
              </a:solidFill>
              <a:latin typeface="Trebuchet MS" panose="020B0603020202020204" pitchFamily="34" charset="0"/>
              <a:ea typeface="Georgia"/>
              <a:cs typeface="Georgia"/>
              <a:sym typeface="Georgia"/>
            </a:endParaRPr>
          </a:p>
          <a:p>
            <a:pPr marL="0" lvl="0" indent="0" algn="l" rtl="0">
              <a:spcBef>
                <a:spcPts val="0"/>
              </a:spcBef>
              <a:spcAft>
                <a:spcPts val="0"/>
              </a:spcAft>
              <a:buNone/>
            </a:pPr>
            <a:endParaRPr lang="en-GB" sz="1600" dirty="0">
              <a:solidFill>
                <a:schemeClr val="tx1"/>
              </a:solidFill>
              <a:latin typeface="Trebuchet MS" panose="020B0603020202020204" pitchFamily="34" charset="0"/>
              <a:sym typeface="Georgia"/>
            </a:endParaRPr>
          </a:p>
          <a:p>
            <a:pPr marL="0" lvl="0" indent="0" algn="l" rtl="0">
              <a:spcBef>
                <a:spcPts val="0"/>
              </a:spcBef>
              <a:spcAft>
                <a:spcPts val="0"/>
              </a:spcAft>
              <a:buNone/>
            </a:pPr>
            <a:endParaRPr lang="en-GB" sz="1600" dirty="0">
              <a:solidFill>
                <a:schemeClr val="tx1"/>
              </a:solidFill>
              <a:latin typeface="Trebuchet MS" panose="020B0603020202020204" pitchFamily="34" charset="0"/>
            </a:endParaRPr>
          </a:p>
          <a:p>
            <a:pPr>
              <a:buFont typeface="+mj-lt"/>
              <a:buAutoNum type="arabicParenR"/>
            </a:pPr>
            <a:endParaRPr lang="en-GB" sz="1600" dirty="0">
              <a:solidFill>
                <a:schemeClr val="tx1"/>
              </a:solidFill>
              <a:latin typeface="Trebuchet MS" panose="020B0603020202020204" pitchFamily="34" charset="0"/>
            </a:endParaRPr>
          </a:p>
          <a:p>
            <a:pPr>
              <a:buFont typeface="+mj-lt"/>
              <a:buAutoNum type="arabicParenR"/>
            </a:pPr>
            <a:endParaRPr lang="en-GB" sz="1600" dirty="0">
              <a:solidFill>
                <a:schemeClr val="tx1"/>
              </a:solidFill>
              <a:latin typeface="Trebuchet MS" panose="020B0603020202020204" pitchFamily="34" charset="0"/>
            </a:endParaRPr>
          </a:p>
          <a:p>
            <a:pPr marL="114300" indent="0">
              <a:buNone/>
            </a:pPr>
            <a:endParaRPr lang="en-GB" sz="1600" dirty="0">
              <a:solidFill>
                <a:schemeClr val="tx1"/>
              </a:solidFill>
              <a:latin typeface="Trebuchet MS" panose="020B0603020202020204" pitchFamily="34" charset="0"/>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3"/>
          <a:stretch>
            <a:fillRect/>
          </a:stretch>
        </p:blipFill>
        <p:spPr>
          <a:xfrm>
            <a:off x="6233886" y="0"/>
            <a:ext cx="543690" cy="791974"/>
          </a:xfrm>
          <a:prstGeom prst="rect">
            <a:avLst/>
          </a:prstGeom>
        </p:spPr>
      </p:pic>
      <p:pic>
        <p:nvPicPr>
          <p:cNvPr id="6" name="Picture 5">
            <a:extLst>
              <a:ext uri="{FF2B5EF4-FFF2-40B4-BE49-F238E27FC236}">
                <a16:creationId xmlns:a16="http://schemas.microsoft.com/office/drawing/2014/main" id="{32FBDBE8-0377-467C-A4C3-C3DB80515BB5}"/>
              </a:ext>
            </a:extLst>
          </p:cNvPr>
          <p:cNvPicPr>
            <a:picLocks noChangeAspect="1"/>
          </p:cNvPicPr>
          <p:nvPr/>
        </p:nvPicPr>
        <p:blipFill>
          <a:blip r:embed="rId4"/>
          <a:stretch>
            <a:fillRect/>
          </a:stretch>
        </p:blipFill>
        <p:spPr>
          <a:xfrm>
            <a:off x="1042125" y="3098651"/>
            <a:ext cx="4773749" cy="2155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693FFDB0-10B7-48F1-BEA5-360952A227CC}"/>
              </a:ext>
            </a:extLst>
          </p:cNvPr>
          <p:cNvPicPr>
            <a:picLocks noChangeAspect="1"/>
          </p:cNvPicPr>
          <p:nvPr/>
        </p:nvPicPr>
        <p:blipFill>
          <a:blip r:embed="rId5"/>
          <a:stretch>
            <a:fillRect/>
          </a:stretch>
        </p:blipFill>
        <p:spPr>
          <a:xfrm>
            <a:off x="1042274" y="5445193"/>
            <a:ext cx="4773600" cy="2155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5649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8D7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400" dirty="0">
                <a:solidFill>
                  <a:schemeClr val="tx1"/>
                </a:solidFill>
                <a:latin typeface="Trebuchet MS" panose="020B0603020202020204" pitchFamily="34" charset="0"/>
                <a:ea typeface="Georgia"/>
                <a:cs typeface="Georgia"/>
                <a:sym typeface="Georgia"/>
              </a:rPr>
              <a:t>TNCs, or transnational corporations, are huge drivers of globalisation. By their very nature, they are able to establish themselves and operate in more than one country. Usually, a TNC will have its headquarters (where most of its tertiary and quaternary jobs will be based) in a HIC, and its manufacturing (secondary) based in an LIC or NEE (NIC).</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0" lvl="0" indent="0" algn="just">
              <a:buNone/>
            </a:pPr>
            <a:r>
              <a:rPr lang="en-GB" sz="1400" dirty="0">
                <a:solidFill>
                  <a:schemeClr val="tx1"/>
                </a:solidFill>
                <a:latin typeface="Trebuchet MS" panose="020B0603020202020204" pitchFamily="34" charset="0"/>
                <a:ea typeface="Georgia"/>
                <a:cs typeface="Georgia"/>
                <a:sym typeface="Georgia"/>
              </a:rPr>
              <a:t>Whilst TNCs do bring with them many social and economic advantages, this often comes at the expense of the environment (and this then has knock-on social and economic ramifications).</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0" lvl="0" indent="0" algn="just">
              <a:buNone/>
            </a:pPr>
            <a:r>
              <a:rPr lang="en-GB" sz="1400" dirty="0">
                <a:solidFill>
                  <a:schemeClr val="tx1"/>
                </a:solidFill>
                <a:latin typeface="Trebuchet MS" panose="020B0603020202020204" pitchFamily="34" charset="0"/>
                <a:ea typeface="Georgia"/>
                <a:cs typeface="Georgia"/>
                <a:sym typeface="Georgia"/>
              </a:rPr>
              <a:t>Use </a:t>
            </a:r>
            <a:r>
              <a:rPr lang="en-GB" sz="1400" b="1" u="sng" dirty="0">
                <a:solidFill>
                  <a:schemeClr val="tx1"/>
                </a:solidFill>
                <a:latin typeface="Trebuchet MS" panose="020B0603020202020204" pitchFamily="34" charset="0"/>
                <a:ea typeface="Georgia"/>
                <a:cs typeface="Georgia"/>
                <a:sym typeface="Georgia"/>
              </a:rPr>
              <a:t>four</a:t>
            </a:r>
            <a:r>
              <a:rPr lang="en-GB" sz="1400" dirty="0">
                <a:solidFill>
                  <a:schemeClr val="tx1"/>
                </a:solidFill>
                <a:latin typeface="Trebuchet MS" panose="020B0603020202020204" pitchFamily="34" charset="0"/>
                <a:ea typeface="Georgia"/>
                <a:cs typeface="Georgia"/>
                <a:sym typeface="Georgia"/>
              </a:rPr>
              <a:t> of the following links and your own research to look into Coca-Cola’s record of water abstraction in developing countries and the criticism it has received:</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1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https://waronwant.org/media/coca-cola-drinking-world-dry</a:t>
            </a:r>
            <a:endParaRPr lang="en-GB" sz="1100" dirty="0">
              <a:solidFill>
                <a:schemeClr val="tx1"/>
              </a:solidFill>
              <a:latin typeface="Trebuchet MS" panose="020B0603020202020204" pitchFamily="34" charset="0"/>
            </a:endParaRPr>
          </a:p>
          <a:p>
            <a:pPr marL="342900" algn="just">
              <a:buClr>
                <a:schemeClr val="tx1"/>
              </a:buClr>
              <a:buSzPct val="100000"/>
              <a:buFont typeface="Arial"/>
              <a:buAutoNum type="arabicPeriod"/>
            </a:pPr>
            <a:r>
              <a:rPr lang="en-GB" sz="11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https://www.youtube.com/watch?v=RWSjWWsFy9g</a:t>
            </a:r>
            <a:endParaRPr lang="en-GB" sz="1100" dirty="0">
              <a:solidFill>
                <a:schemeClr val="tx1"/>
              </a:solidFill>
              <a:latin typeface="Trebuchet MS" panose="020B0603020202020204" pitchFamily="34" charset="0"/>
            </a:endParaRPr>
          </a:p>
          <a:p>
            <a:pPr marL="342900" algn="just">
              <a:buClr>
                <a:schemeClr val="tx1"/>
              </a:buClr>
              <a:buSzPct val="100000"/>
              <a:buFont typeface="Arial"/>
              <a:buAutoNum type="arabicPeriod"/>
            </a:pPr>
            <a:r>
              <a:rPr lang="en-GB" sz="11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https://www.youtube.com/watch?v=3wrpxfCJ_EA</a:t>
            </a:r>
            <a:endParaRPr lang="en-GB" sz="11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1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https://www.theguardian.com/money/2006/mar/19/business.india1</a:t>
            </a:r>
            <a:endParaRPr lang="en-GB" sz="11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10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https://www.theguardian.com/environment/2014/jun/18/indian-officals-coca-cola-plant-water-mehdiganj</a:t>
            </a:r>
            <a:endParaRPr lang="en-GB" sz="11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100" dirty="0">
                <a:solidFill>
                  <a:schemeClr val="tx1"/>
                </a:solidFill>
                <a:latin typeface="Trebuchet MS" panose="020B0603020202020204" pitchFamily="34" charset="0"/>
                <a:hlinkClick r:id="rId8">
                  <a:extLst>
                    <a:ext uri="{A12FA001-AC4F-418D-AE19-62706E023703}">
                      <ahyp:hlinkClr xmlns:ahyp="http://schemas.microsoft.com/office/drawing/2018/hyperlinkcolor" val="tx"/>
                    </a:ext>
                  </a:extLst>
                </a:hlinkClick>
              </a:rPr>
              <a:t>https://www.thoughtco.com/coca-cola-groundwater-depletion-in-india-1204204</a:t>
            </a:r>
            <a:endParaRPr lang="en-GB" sz="11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100" dirty="0">
                <a:solidFill>
                  <a:schemeClr val="tx1"/>
                </a:solidFill>
                <a:latin typeface="Trebuchet MS" panose="020B0603020202020204" pitchFamily="34" charset="0"/>
                <a:hlinkClick r:id="rId9">
                  <a:extLst>
                    <a:ext uri="{A12FA001-AC4F-418D-AE19-62706E023703}">
                      <ahyp:hlinkClr xmlns:ahyp="http://schemas.microsoft.com/office/drawing/2018/hyperlinkcolor" val="tx"/>
                    </a:ext>
                  </a:extLst>
                </a:hlinkClick>
              </a:rPr>
              <a:t>https://corpwatch.org/article/coca-cola-forced-shut-bottling-plant-india</a:t>
            </a:r>
            <a:endParaRPr lang="en-GB" sz="11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100" dirty="0">
                <a:solidFill>
                  <a:schemeClr val="tx1"/>
                </a:solidFill>
                <a:latin typeface="Trebuchet MS" panose="020B0603020202020204" pitchFamily="34" charset="0"/>
                <a:hlinkClick r:id="rId10">
                  <a:extLst>
                    <a:ext uri="{A12FA001-AC4F-418D-AE19-62706E023703}">
                      <ahyp:hlinkClr xmlns:ahyp="http://schemas.microsoft.com/office/drawing/2018/hyperlinkcolor" val="tx"/>
                    </a:ext>
                  </a:extLst>
                </a:hlinkClick>
              </a:rPr>
              <a:t>https://www.business-humanrights.org/en/india-13-years-after-shut-down-of-bottling-plant-in-kerala-villagers-allege-they-dont-have-clean-drinking-water-waiting-for-justice-for-effects-of-pollution</a:t>
            </a:r>
            <a:endParaRPr lang="en-GB" sz="11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100" dirty="0">
                <a:solidFill>
                  <a:schemeClr val="tx1"/>
                </a:solidFill>
                <a:latin typeface="Trebuchet MS" panose="020B0603020202020204" pitchFamily="34" charset="0"/>
                <a:hlinkClick r:id="rId11">
                  <a:extLst>
                    <a:ext uri="{A12FA001-AC4F-418D-AE19-62706E023703}">
                      <ahyp:hlinkClr xmlns:ahyp="http://schemas.microsoft.com/office/drawing/2018/hyperlinkcolor" val="tx"/>
                    </a:ext>
                  </a:extLst>
                </a:hlinkClick>
              </a:rPr>
              <a:t>https://www.independent.co.uk/news/world/americas/coca-cola-mexico-wells-dry-bottled-water-sucking-san-felipe-ecatepec-chiapas-a7953026.html</a:t>
            </a:r>
            <a:endParaRPr lang="en-GB" sz="11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100" dirty="0">
                <a:solidFill>
                  <a:schemeClr val="tx1"/>
                </a:solidFill>
                <a:latin typeface="Trebuchet MS" panose="020B0603020202020204" pitchFamily="34" charset="0"/>
                <a:hlinkClick r:id="rId12">
                  <a:extLst>
                    <a:ext uri="{A12FA001-AC4F-418D-AE19-62706E023703}">
                      <ahyp:hlinkClr xmlns:ahyp="http://schemas.microsoft.com/office/drawing/2018/hyperlinkcolor" val="tx"/>
                    </a:ext>
                  </a:extLst>
                </a:hlinkClick>
              </a:rPr>
              <a:t>https://www.theverge.com/2018/5/31/17377964/coca-cola-water-sustainability-recycling-controversy-investigation</a:t>
            </a:r>
            <a:endParaRPr lang="en-GB" sz="11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100" b="1" u="sng" dirty="0">
                <a:solidFill>
                  <a:schemeClr val="tx1"/>
                </a:solidFill>
                <a:latin typeface="Trebuchet MS" panose="020B0603020202020204" pitchFamily="34" charset="0"/>
                <a:ea typeface="Georgia"/>
                <a:cs typeface="Georgia"/>
                <a:sym typeface="Georgia"/>
              </a:rPr>
              <a:t>CHALLENGE:</a:t>
            </a:r>
            <a:r>
              <a:rPr lang="en-GB" sz="1100" dirty="0">
                <a:solidFill>
                  <a:schemeClr val="tx1"/>
                </a:solidFill>
                <a:latin typeface="Trebuchet MS" panose="020B0603020202020204" pitchFamily="34" charset="0"/>
                <a:ea typeface="Georgia"/>
                <a:cs typeface="Georgia"/>
                <a:sym typeface="Georgia"/>
              </a:rPr>
              <a:t> pgs14-22 of </a:t>
            </a:r>
            <a:r>
              <a:rPr lang="en-GB" sz="1100" dirty="0">
                <a:solidFill>
                  <a:schemeClr val="tx1"/>
                </a:solidFill>
                <a:latin typeface="Trebuchet MS" panose="020B0603020202020204" pitchFamily="34" charset="0"/>
                <a:hlinkClick r:id="rId13">
                  <a:extLst>
                    <a:ext uri="{A12FA001-AC4F-418D-AE19-62706E023703}">
                      <ahyp:hlinkClr xmlns:ahyp="http://schemas.microsoft.com/office/drawing/2018/hyperlinkcolor" val="tx"/>
                    </a:ext>
                  </a:extLst>
                </a:hlinkClick>
              </a:rPr>
              <a:t>http://fivas.org/wp-content/uploads/2015/05/fivas_Dead-in-the-water_skjerm.pdf</a:t>
            </a:r>
            <a:endParaRPr sz="11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14"/>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1">
                    <a:lumMod val="50000"/>
                  </a:schemeClr>
                </a:solidFill>
                <a:latin typeface="Century Gothic" panose="020B0502020202020204" pitchFamily="34" charset="0"/>
                <a:ea typeface="Georgia"/>
                <a:cs typeface="Georgia"/>
                <a:sym typeface="Georgia"/>
              </a:rPr>
              <a:t>Natural resources! (TNCs)</a:t>
            </a:r>
            <a:endParaRPr b="1" i="1" dirty="0">
              <a:ln w="15875">
                <a:solidFill>
                  <a:schemeClr val="tx1"/>
                </a:solidFill>
              </a:ln>
              <a:solidFill>
                <a:schemeClr val="accent1">
                  <a:lumMod val="50000"/>
                </a:schemeClr>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A6FDE857-9202-4A09-97F6-FC325BF2A134}"/>
              </a:ext>
            </a:extLst>
          </p:cNvPr>
          <p:cNvSpPr/>
          <p:nvPr/>
        </p:nvSpPr>
        <p:spPr>
          <a:xfrm>
            <a:off x="2931811" y="8447315"/>
            <a:ext cx="994228" cy="52977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pic>
        <p:nvPicPr>
          <p:cNvPr id="3" name="Picture 2">
            <a:extLst>
              <a:ext uri="{FF2B5EF4-FFF2-40B4-BE49-F238E27FC236}">
                <a16:creationId xmlns:a16="http://schemas.microsoft.com/office/drawing/2014/main" id="{29AE1BF4-F2A6-461C-A51F-4C54C01611B9}"/>
              </a:ext>
            </a:extLst>
          </p:cNvPr>
          <p:cNvPicPr>
            <a:picLocks/>
          </p:cNvPicPr>
          <p:nvPr/>
        </p:nvPicPr>
        <p:blipFill>
          <a:blip r:embed="rId15"/>
          <a:stretch>
            <a:fillRect/>
          </a:stretch>
        </p:blipFill>
        <p:spPr>
          <a:xfrm>
            <a:off x="4953908" y="4732564"/>
            <a:ext cx="808264" cy="869950"/>
          </a:xfrm>
          <a:prstGeom prst="rect">
            <a:avLst/>
          </a:prstGeom>
        </p:spPr>
      </p:pic>
      <p:pic>
        <p:nvPicPr>
          <p:cNvPr id="4" name="Picture 3">
            <a:extLst>
              <a:ext uri="{FF2B5EF4-FFF2-40B4-BE49-F238E27FC236}">
                <a16:creationId xmlns:a16="http://schemas.microsoft.com/office/drawing/2014/main" id="{36D581BA-3C6D-4AB6-8074-26CBDFBF2D2D}"/>
              </a:ext>
            </a:extLst>
          </p:cNvPr>
          <p:cNvPicPr>
            <a:picLocks/>
          </p:cNvPicPr>
          <p:nvPr/>
        </p:nvPicPr>
        <p:blipFill>
          <a:blip r:embed="rId16"/>
          <a:stretch>
            <a:fillRect/>
          </a:stretch>
        </p:blipFill>
        <p:spPr>
          <a:xfrm>
            <a:off x="5695731" y="4732564"/>
            <a:ext cx="810000" cy="871200"/>
          </a:xfrm>
          <a:prstGeom prst="rect">
            <a:avLst/>
          </a:prstGeom>
        </p:spPr>
      </p:pic>
      <p:sp>
        <p:nvSpPr>
          <p:cNvPr id="9" name="Rectangle 8">
            <a:extLst>
              <a:ext uri="{FF2B5EF4-FFF2-40B4-BE49-F238E27FC236}">
                <a16:creationId xmlns:a16="http://schemas.microsoft.com/office/drawing/2014/main" id="{560C730B-F519-4476-B9B1-99659440CFF9}"/>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4</a:t>
            </a:r>
          </a:p>
        </p:txBody>
      </p:sp>
      <p:pic>
        <p:nvPicPr>
          <p:cNvPr id="2" name="Picture 1">
            <a:extLst>
              <a:ext uri="{FF2B5EF4-FFF2-40B4-BE49-F238E27FC236}">
                <a16:creationId xmlns:a16="http://schemas.microsoft.com/office/drawing/2014/main" id="{2109EDDC-6489-4A8B-A9F7-9132AFE2C8DC}"/>
              </a:ext>
            </a:extLst>
          </p:cNvPr>
          <p:cNvPicPr>
            <a:picLocks/>
          </p:cNvPicPr>
          <p:nvPr/>
        </p:nvPicPr>
        <p:blipFill>
          <a:blip r:embed="rId17"/>
          <a:stretch>
            <a:fillRect/>
          </a:stretch>
        </p:blipFill>
        <p:spPr>
          <a:xfrm>
            <a:off x="510716" y="718022"/>
            <a:ext cx="770400" cy="792000"/>
          </a:xfrm>
          <a:prstGeom prst="rect">
            <a:avLst/>
          </a:prstGeom>
        </p:spPr>
      </p:pic>
      <p:pic>
        <p:nvPicPr>
          <p:cNvPr id="10" name="Picture 9">
            <a:extLst>
              <a:ext uri="{FF2B5EF4-FFF2-40B4-BE49-F238E27FC236}">
                <a16:creationId xmlns:a16="http://schemas.microsoft.com/office/drawing/2014/main" id="{8C662A6B-3149-49DF-AF60-B1936DD776D3}"/>
              </a:ext>
            </a:extLst>
          </p:cNvPr>
          <p:cNvPicPr>
            <a:picLocks/>
          </p:cNvPicPr>
          <p:nvPr/>
        </p:nvPicPr>
        <p:blipFill>
          <a:blip r:embed="rId17"/>
          <a:stretch>
            <a:fillRect/>
          </a:stretch>
        </p:blipFill>
        <p:spPr>
          <a:xfrm>
            <a:off x="5545226" y="718022"/>
            <a:ext cx="770400" cy="792000"/>
          </a:xfrm>
          <a:prstGeom prst="rect">
            <a:avLst/>
          </a:prstGeom>
        </p:spPr>
      </p:pic>
      <p:sp>
        <p:nvSpPr>
          <p:cNvPr id="11" name="Rectangle 10">
            <a:extLst>
              <a:ext uri="{FF2B5EF4-FFF2-40B4-BE49-F238E27FC236}">
                <a16:creationId xmlns:a16="http://schemas.microsoft.com/office/drawing/2014/main" id="{3B5C6D71-38A4-4427-944E-8BA65BE017B0}"/>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 &amp; </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LOSERS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p>
        </p:txBody>
      </p:sp>
    </p:spTree>
    <p:extLst>
      <p:ext uri="{BB962C8B-B14F-4D97-AF65-F5344CB8AC3E}">
        <p14:creationId xmlns:p14="http://schemas.microsoft.com/office/powerpoint/2010/main" val="1381241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(3)</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val="20000"/>
                    </a:ext>
                  </a:extLst>
                </a:gridCol>
                <a:gridCol w="3225027">
                  <a:extLst>
                    <a:ext uri="{9D8B030D-6E8A-4147-A177-3AD203B41FA5}">
                      <a16:colId xmlns:a16="http://schemas.microsoft.com/office/drawing/2014/main"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extLst>
      <p:ext uri="{BB962C8B-B14F-4D97-AF65-F5344CB8AC3E}">
        <p14:creationId xmlns:p14="http://schemas.microsoft.com/office/powerpoint/2010/main" val="777675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400" b="1" dirty="0">
                <a:solidFill>
                  <a:schemeClr val="tx1"/>
                </a:solidFill>
                <a:latin typeface="Trebuchet MS" panose="020B0603020202020204" pitchFamily="34" charset="0"/>
                <a:ea typeface="Georgia"/>
                <a:cs typeface="Georgia"/>
                <a:sym typeface="Georgia"/>
              </a:rPr>
              <a:t>Globalisation is a little bit like the whole chicken-egg situation – you are constantly asking yourself: “what came first?”</a:t>
            </a: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400" dirty="0">
                <a:solidFill>
                  <a:schemeClr val="tx1"/>
                </a:solidFill>
                <a:latin typeface="Trebuchet MS" panose="020B0603020202020204" pitchFamily="34" charset="0"/>
                <a:sym typeface="Georgia"/>
              </a:rPr>
              <a:t>Now it’s over to you – you decide the article/YouTube video/website/etc and you can use your own research to complete the below table:</a:t>
            </a: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3"/>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lvl="0" algn="ctr"/>
            <a:r>
              <a:rPr lang="en-GB" b="1" i="1" dirty="0">
                <a:ln w="15875">
                  <a:solidFill>
                    <a:schemeClr val="tx1"/>
                  </a:solidFill>
                </a:ln>
                <a:solidFill>
                  <a:srgbClr val="FFC000"/>
                </a:solidFill>
                <a:latin typeface="Century Gothic" panose="020B0502020202020204" pitchFamily="34" charset="0"/>
                <a:ea typeface="Georgia"/>
                <a:cs typeface="Georgia"/>
                <a:sym typeface="Georgia"/>
              </a:rPr>
              <a:t>Over to you 3!</a:t>
            </a:r>
            <a:endParaRPr b="1" i="1" dirty="0">
              <a:ln w="15875">
                <a:solidFill>
                  <a:schemeClr val="tx1"/>
                </a:solidFill>
              </a:ln>
              <a:solidFill>
                <a:srgbClr val="FFC000"/>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81AB8799-5A76-453A-8478-482A64825EF6}"/>
              </a:ext>
            </a:extLst>
          </p:cNvPr>
          <p:cNvSpPr/>
          <p:nvPr/>
        </p:nvSpPr>
        <p:spPr>
          <a:xfrm>
            <a:off x="2931811" y="3038185"/>
            <a:ext cx="994228" cy="595085"/>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graphicFrame>
        <p:nvGraphicFramePr>
          <p:cNvPr id="2" name="Table 2">
            <a:extLst>
              <a:ext uri="{FF2B5EF4-FFF2-40B4-BE49-F238E27FC236}">
                <a16:creationId xmlns:a16="http://schemas.microsoft.com/office/drawing/2014/main" id="{6316C774-23A6-41E0-941A-13C177BEE96E}"/>
              </a:ext>
            </a:extLst>
          </p:cNvPr>
          <p:cNvGraphicFramePr>
            <a:graphicFrameLocks noGrp="1"/>
          </p:cNvGraphicFramePr>
          <p:nvPr>
            <p:extLst>
              <p:ext uri="{D42A27DB-BD31-4B8C-83A1-F6EECF244321}">
                <p14:modId xmlns:p14="http://schemas.microsoft.com/office/powerpoint/2010/main" val="16870111"/>
              </p:ext>
            </p:extLst>
          </p:nvPr>
        </p:nvGraphicFramePr>
        <p:xfrm>
          <a:off x="233775" y="3779486"/>
          <a:ext cx="6390300" cy="5090160"/>
        </p:xfrm>
        <a:graphic>
          <a:graphicData uri="http://schemas.openxmlformats.org/drawingml/2006/table">
            <a:tbl>
              <a:tblPr firstRow="1" bandRow="1">
                <a:tableStyleId>{35758FB7-9AC5-4552-8A53-C91805E547FA}</a:tableStyleId>
              </a:tblPr>
              <a:tblGrid>
                <a:gridCol w="3195150">
                  <a:extLst>
                    <a:ext uri="{9D8B030D-6E8A-4147-A177-3AD203B41FA5}">
                      <a16:colId xmlns:a16="http://schemas.microsoft.com/office/drawing/2014/main" val="606925933"/>
                    </a:ext>
                  </a:extLst>
                </a:gridCol>
                <a:gridCol w="3195150">
                  <a:extLst>
                    <a:ext uri="{9D8B030D-6E8A-4147-A177-3AD203B41FA5}">
                      <a16:colId xmlns:a16="http://schemas.microsoft.com/office/drawing/2014/main" val="2424452385"/>
                    </a:ext>
                  </a:extLst>
                </a:gridCol>
              </a:tblGrid>
              <a:tr h="385383">
                <a:tc>
                  <a:txBody>
                    <a:bodyPr/>
                    <a:lstStyle/>
                    <a:p>
                      <a:pPr algn="ctr"/>
                      <a:r>
                        <a:rPr lang="en-GB" dirty="0">
                          <a:latin typeface="Trebuchet MS" panose="020B0603020202020204" pitchFamily="34" charset="0"/>
                        </a:rPr>
                        <a:t>How globalisation drives the spread of products &amp; services</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latin typeface="Trebuchet MS" panose="020B0603020202020204" pitchFamily="34" charset="0"/>
                        </a:rPr>
                        <a:t>How the flow of products &amp; services  drives globalisation</a:t>
                      </a:r>
                    </a:p>
                  </a:txBody>
                  <a:tcPr/>
                </a:tc>
                <a:extLst>
                  <a:ext uri="{0D108BD9-81ED-4DB2-BD59-A6C34878D82A}">
                    <a16:rowId xmlns:a16="http://schemas.microsoft.com/office/drawing/2014/main" val="1137976079"/>
                  </a:ext>
                </a:extLst>
              </a:tr>
              <a:tr h="632308">
                <a:tc>
                  <a:txBody>
                    <a:bodyPr/>
                    <a:lstStyle/>
                    <a:p>
                      <a:endParaRPr lang="en-GB"/>
                    </a:p>
                  </a:txBody>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2391386220"/>
                  </a:ext>
                </a:extLst>
              </a:tr>
            </a:tbl>
          </a:graphicData>
        </a:graphic>
      </p:graphicFrame>
      <p:sp>
        <p:nvSpPr>
          <p:cNvPr id="7" name="Ribbon: Tilted Down 6">
            <a:extLst>
              <a:ext uri="{FF2B5EF4-FFF2-40B4-BE49-F238E27FC236}">
                <a16:creationId xmlns:a16="http://schemas.microsoft.com/office/drawing/2014/main" id="{874D51EF-89B5-4169-A5F0-BFBFB6CF30BE}"/>
              </a:ext>
            </a:extLst>
          </p:cNvPr>
          <p:cNvSpPr/>
          <p:nvPr/>
        </p:nvSpPr>
        <p:spPr>
          <a:xfrm>
            <a:off x="406325" y="4470401"/>
            <a:ext cx="6045200" cy="508000"/>
          </a:xfrm>
          <a:prstGeom prst="ribbon">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200" b="1" u="sng" dirty="0">
                <a:latin typeface="Trebuchet MS" panose="020B0603020202020204" pitchFamily="34" charset="0"/>
              </a:rPr>
              <a:t>Hints:</a:t>
            </a:r>
            <a:r>
              <a:rPr lang="en-GB" sz="1200" dirty="0">
                <a:latin typeface="Trebuchet MS" panose="020B0603020202020204" pitchFamily="34" charset="0"/>
              </a:rPr>
              <a:t> TNCs, internet, tertiary, etc… </a:t>
            </a:r>
          </a:p>
        </p:txBody>
      </p:sp>
    </p:spTree>
    <p:extLst>
      <p:ext uri="{BB962C8B-B14F-4D97-AF65-F5344CB8AC3E}">
        <p14:creationId xmlns:p14="http://schemas.microsoft.com/office/powerpoint/2010/main" val="307704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233775" y="791155"/>
            <a:ext cx="6390300" cy="725587"/>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sz="3600" b="1" dirty="0">
                <a:ln w="15875">
                  <a:solidFill>
                    <a:schemeClr val="tx1"/>
                  </a:solidFill>
                </a:ln>
                <a:solidFill>
                  <a:srgbClr val="7030A0"/>
                </a:solidFill>
                <a:latin typeface="Century Gothic" panose="020B0502020202020204" pitchFamily="34" charset="0"/>
                <a:ea typeface="Georgia"/>
                <a:cs typeface="Georgia"/>
                <a:sym typeface="Georgia"/>
              </a:rPr>
              <a:t>ANOTHER ASIDE…</a:t>
            </a:r>
            <a:endParaRPr sz="3600" b="1" i="1" dirty="0">
              <a:ln w="15875">
                <a:solidFill>
                  <a:schemeClr val="tx1"/>
                </a:solidFill>
              </a:ln>
              <a:solidFill>
                <a:srgbClr val="7030A0"/>
              </a:solidFill>
              <a:latin typeface="Century Gothic" panose="020B0502020202020204" pitchFamily="34" charset="0"/>
              <a:ea typeface="Georgia"/>
              <a:cs typeface="Georgia"/>
              <a:sym typeface="Georgia"/>
            </a:endParaRPr>
          </a:p>
        </p:txBody>
      </p:sp>
      <p:sp>
        <p:nvSpPr>
          <p:cNvPr id="76" name="Google Shape;76;p15"/>
          <p:cNvSpPr txBox="1">
            <a:spLocks noGrp="1"/>
          </p:cNvSpPr>
          <p:nvPr>
            <p:ph type="body" idx="1"/>
          </p:nvPr>
        </p:nvSpPr>
        <p:spPr>
          <a:xfrm>
            <a:off x="233775" y="1707764"/>
            <a:ext cx="6390300" cy="7182235"/>
          </a:xfrm>
          <a:prstGeom prst="rect">
            <a:avLst/>
          </a:prstGeom>
        </p:spPr>
        <p:txBody>
          <a:bodyPr spcFirstLastPara="1" wrap="square" lIns="91425" tIns="91425" rIns="91425" bIns="91425" anchor="t" anchorCtr="0">
            <a:noAutofit/>
          </a:bodyPr>
          <a:lstStyle/>
          <a:p>
            <a:pPr marL="0" lvl="0" indent="0">
              <a:buNone/>
            </a:pPr>
            <a:r>
              <a:rPr lang="en-GB" sz="1600" dirty="0">
                <a:solidFill>
                  <a:schemeClr val="tx1"/>
                </a:solidFill>
                <a:latin typeface="Trebuchet MS" panose="020B0603020202020204" pitchFamily="34" charset="0"/>
                <a:ea typeface="Georgia"/>
                <a:cs typeface="Georgia"/>
                <a:sym typeface="Georgia"/>
              </a:rPr>
              <a:t>As a momentary distraction – take a look at this anecdote which people use to illustrate globalisation – it concerns the death of Princess Diana, Dodi Fayed and their driver in 1997:</a:t>
            </a:r>
          </a:p>
          <a:p>
            <a:pPr marL="0" lvl="0" indent="0" algn="l" rtl="0">
              <a:spcBef>
                <a:spcPts val="0"/>
              </a:spcBef>
              <a:spcAft>
                <a:spcPts val="0"/>
              </a:spcAft>
              <a:buNone/>
            </a:pPr>
            <a:endParaRPr lang="en-GB" sz="1600" dirty="0">
              <a:solidFill>
                <a:schemeClr val="tx1"/>
              </a:solidFill>
              <a:latin typeface="Trebuchet MS" panose="020B0603020202020204" pitchFamily="34" charset="0"/>
              <a:ea typeface="Georgia"/>
              <a:cs typeface="Georgia"/>
              <a:sym typeface="Georgia"/>
            </a:endParaRPr>
          </a:p>
          <a:p>
            <a:pPr marL="0" indent="0" algn="just">
              <a:buNone/>
            </a:pPr>
            <a:r>
              <a:rPr lang="en-GB" b="1" dirty="0">
                <a:solidFill>
                  <a:schemeClr val="tx1"/>
                </a:solidFill>
                <a:latin typeface="Trebuchet MS" panose="020B0603020202020204" pitchFamily="34" charset="0"/>
              </a:rPr>
              <a:t>“An English princess with an Egyptian boyfriend crashes in a French tunnel, riding in a German car with a Dutch engine, driven by a Belgian who was (allegedly) drunk on Scottish whisky, followed closely by Italian paparazzi riding Japanese motorcycles. Then treated by an American doctor, using Brazilian medicines. This is sent to you by an Englishman, using Bill Gates' (American) technology, and you're probably reading this on your computer that uses Taiwanese chips and a Korean monitor, assembled by Bangladeshi workers in a Singapore plant, transported by Eastern European lorry-drivers…”</a:t>
            </a: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ctr">
              <a:buNone/>
            </a:pPr>
            <a:r>
              <a:rPr lang="en-GB" sz="2800" dirty="0">
                <a:solidFill>
                  <a:schemeClr val="tx1"/>
                </a:solidFill>
                <a:effectLst>
                  <a:outerShdw blurRad="38100" dist="38100" dir="2700000" algn="tl">
                    <a:srgbClr val="000000">
                      <a:alpha val="43137"/>
                    </a:srgbClr>
                  </a:outerShdw>
                </a:effectLst>
                <a:latin typeface="Trebuchet MS" panose="020B0603020202020204" pitchFamily="34" charset="0"/>
              </a:rPr>
              <a:t>WHY IS THIS A GOOD ILLUSTRATION OF WHAT GLOBALISATION IS?</a:t>
            </a:r>
          </a:p>
          <a:p>
            <a:pPr marL="0" lvl="0" indent="0" algn="l" rtl="0">
              <a:spcBef>
                <a:spcPts val="0"/>
              </a:spcBef>
              <a:spcAft>
                <a:spcPts val="0"/>
              </a:spcAft>
              <a:buNone/>
            </a:pPr>
            <a:endParaRPr lang="en-GB" sz="1600" dirty="0">
              <a:solidFill>
                <a:schemeClr val="tx1"/>
              </a:solidFill>
              <a:latin typeface="Trebuchet MS" panose="020B0603020202020204" pitchFamily="34" charset="0"/>
              <a:ea typeface="Georgia"/>
              <a:cs typeface="Georgia"/>
              <a:sym typeface="Georgia"/>
            </a:endParaRPr>
          </a:p>
          <a:p>
            <a:pPr marL="0" lvl="0" indent="0" algn="l" rtl="0">
              <a:spcBef>
                <a:spcPts val="0"/>
              </a:spcBef>
              <a:spcAft>
                <a:spcPts val="0"/>
              </a:spcAft>
              <a:buNone/>
            </a:pPr>
            <a:endParaRPr lang="en-GB" sz="1600" dirty="0">
              <a:solidFill>
                <a:schemeClr val="tx1"/>
              </a:solidFill>
              <a:latin typeface="Trebuchet MS" panose="020B0603020202020204" pitchFamily="34" charset="0"/>
              <a:sym typeface="Georgia"/>
            </a:endParaRPr>
          </a:p>
          <a:p>
            <a:pPr marL="0" lvl="0" indent="0" algn="l" rtl="0">
              <a:spcBef>
                <a:spcPts val="0"/>
              </a:spcBef>
              <a:spcAft>
                <a:spcPts val="0"/>
              </a:spcAft>
              <a:buNone/>
            </a:pPr>
            <a:endParaRPr lang="en-GB" sz="1600" dirty="0">
              <a:solidFill>
                <a:schemeClr val="tx1"/>
              </a:solidFill>
              <a:latin typeface="Trebuchet MS" panose="020B0603020202020204" pitchFamily="34" charset="0"/>
            </a:endParaRPr>
          </a:p>
          <a:p>
            <a:pPr>
              <a:buFont typeface="+mj-lt"/>
              <a:buAutoNum type="arabicParenR"/>
            </a:pPr>
            <a:endParaRPr lang="en-GB" sz="1600" dirty="0">
              <a:solidFill>
                <a:schemeClr val="tx1"/>
              </a:solidFill>
              <a:latin typeface="Trebuchet MS" panose="020B0603020202020204" pitchFamily="34" charset="0"/>
            </a:endParaRPr>
          </a:p>
          <a:p>
            <a:pPr>
              <a:buFont typeface="+mj-lt"/>
              <a:buAutoNum type="arabicParenR"/>
            </a:pPr>
            <a:endParaRPr lang="en-GB" sz="1600" dirty="0">
              <a:solidFill>
                <a:schemeClr val="tx1"/>
              </a:solidFill>
              <a:latin typeface="Trebuchet MS" panose="020B0603020202020204" pitchFamily="34" charset="0"/>
            </a:endParaRPr>
          </a:p>
          <a:p>
            <a:pPr marL="114300" indent="0">
              <a:buNone/>
            </a:pPr>
            <a:endParaRPr lang="en-GB" sz="1600" dirty="0">
              <a:solidFill>
                <a:schemeClr val="tx1"/>
              </a:solidFill>
              <a:latin typeface="Trebuchet MS" panose="020B0603020202020204" pitchFamily="34" charset="0"/>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3"/>
          <a:stretch>
            <a:fillRect/>
          </a:stretch>
        </p:blipFill>
        <p:spPr>
          <a:xfrm>
            <a:off x="6233886" y="0"/>
            <a:ext cx="543690" cy="791974"/>
          </a:xfrm>
          <a:prstGeom prst="rect">
            <a:avLst/>
          </a:prstGeom>
        </p:spPr>
      </p:pic>
    </p:spTree>
    <p:extLst>
      <p:ext uri="{BB962C8B-B14F-4D97-AF65-F5344CB8AC3E}">
        <p14:creationId xmlns:p14="http://schemas.microsoft.com/office/powerpoint/2010/main" val="1643458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8D7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200" dirty="0">
                <a:solidFill>
                  <a:schemeClr val="tx1"/>
                </a:solidFill>
                <a:latin typeface="Trebuchet MS" panose="020B0603020202020204" pitchFamily="34" charset="0"/>
                <a:ea typeface="Georgia"/>
                <a:cs typeface="Georgia"/>
                <a:sym typeface="Georgia"/>
              </a:rPr>
              <a:t>The flow of people again brings up the chicken-egg situation – what drives what?</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Either way, it is clear that globalisation makes the movement of people around the world much easier. Not only can people travel really easily, they also remain connected to loved ones back home through technology which, for example, lets them communicate (e.g. WhatsApp, Skype, etc…) or which allows money transfer (e.g. PayPal or Western Union). </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Making travel for work so easy and attractive has led to what we refer to as a </a:t>
            </a:r>
            <a:r>
              <a:rPr lang="en-GB" sz="1200" b="1" i="1" dirty="0">
                <a:solidFill>
                  <a:schemeClr val="tx1"/>
                </a:solidFill>
                <a:latin typeface="Trebuchet MS" panose="020B0603020202020204" pitchFamily="34" charset="0"/>
                <a:ea typeface="Georgia"/>
                <a:cs typeface="Georgia"/>
                <a:sym typeface="Georgia"/>
              </a:rPr>
              <a:t>brain drain</a:t>
            </a:r>
            <a:r>
              <a:rPr lang="en-GB" sz="1200" dirty="0">
                <a:solidFill>
                  <a:schemeClr val="tx1"/>
                </a:solidFill>
                <a:latin typeface="Trebuchet MS" panose="020B0603020202020204" pitchFamily="34" charset="0"/>
                <a:ea typeface="Georgia"/>
                <a:cs typeface="Georgia"/>
                <a:sym typeface="Georgia"/>
              </a:rPr>
              <a:t>: </a:t>
            </a:r>
            <a:r>
              <a:rPr lang="en-GB" sz="1200" dirty="0">
                <a:solidFill>
                  <a:schemeClr val="tx1"/>
                </a:solidFill>
                <a:latin typeface="Trebuchet MS" panose="020B0603020202020204" pitchFamily="34" charset="0"/>
              </a:rPr>
              <a:t>the emigration of highly trained or qualified people from a particular country. Countries around the world are competing for resources and prime among these is human capital (the skills, knowledge, and experience possessed by an individua). Attracted by a better standard of living and the promise of higher wages, skilled individuals are leaving their countries in search of opportunities elsewhere. When this individual is from a developing country, this can be especially damaging…</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Use </a:t>
            </a:r>
            <a:r>
              <a:rPr lang="en-GB" sz="1200" b="1" u="sng" dirty="0">
                <a:solidFill>
                  <a:schemeClr val="tx1"/>
                </a:solidFill>
                <a:latin typeface="Trebuchet MS" panose="020B0603020202020204" pitchFamily="34" charset="0"/>
                <a:ea typeface="Georgia"/>
                <a:cs typeface="Georgia"/>
                <a:sym typeface="Georgia"/>
              </a:rPr>
              <a:t>four</a:t>
            </a:r>
            <a:r>
              <a:rPr lang="en-GB" sz="1200" dirty="0">
                <a:solidFill>
                  <a:schemeClr val="tx1"/>
                </a:solidFill>
                <a:latin typeface="Trebuchet MS" panose="020B0603020202020204" pitchFamily="34" charset="0"/>
                <a:ea typeface="Georgia"/>
                <a:cs typeface="Georgia"/>
                <a:sym typeface="Georgia"/>
              </a:rPr>
              <a:t> of the following links and your own research to look into the brain drain and its social and economic impacts on both developed and developing countries:</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https://www.youtube.com/watch?v=5IUcFDE3COc</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https://www.youtube.com/watch?v=msaTfbWGc9g</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https://www.dw.com/en/my-europe-eastern-brain-drain-threatens-all-of-eu/a-46755913</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https://www.channelnewsasia.com/news/commentary/brain-drain-hong-kong-taiwan-singapore-aspirations-identity-10314388</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https://www.onlineuniversities.com/blog/2011/07/10-countries-facing-the-biggest-brain-drain/</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8">
                  <a:extLst>
                    <a:ext uri="{A12FA001-AC4F-418D-AE19-62706E023703}">
                      <ahyp:hlinkClr xmlns:ahyp="http://schemas.microsoft.com/office/drawing/2018/hyperlinkcolor" val="tx"/>
                    </a:ext>
                  </a:extLst>
                </a:hlinkClick>
              </a:rPr>
              <a:t>https://en.wikipedia.org/wiki/Human_capital_flight#Africa</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9">
                  <a:extLst>
                    <a:ext uri="{A12FA001-AC4F-418D-AE19-62706E023703}">
                      <ahyp:hlinkClr xmlns:ahyp="http://schemas.microsoft.com/office/drawing/2018/hyperlinkcolor" val="tx"/>
                    </a:ext>
                  </a:extLst>
                </a:hlinkClick>
              </a:rPr>
              <a:t>https://blogs.lse.ac.uk/africaatlse/2016/01/18/how-severe-is-africas-brain-drain/</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0">
                  <a:extLst>
                    <a:ext uri="{A12FA001-AC4F-418D-AE19-62706E023703}">
                      <ahyp:hlinkClr xmlns:ahyp="http://schemas.microsoft.com/office/drawing/2018/hyperlinkcolor" val="tx"/>
                    </a:ext>
                  </a:extLst>
                </a:hlinkClick>
              </a:rPr>
              <a:t>https://www.theguardian.com/world/2019/apr/21/romanian-hospitals-in-crisis-as-emigration-take-its-toll</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1">
                  <a:extLst>
                    <a:ext uri="{A12FA001-AC4F-418D-AE19-62706E023703}">
                      <ahyp:hlinkClr xmlns:ahyp="http://schemas.microsoft.com/office/drawing/2018/hyperlinkcolor" val="tx"/>
                    </a:ext>
                  </a:extLst>
                </a:hlinkClick>
              </a:rPr>
              <a:t>https://www.youtube.com/watch?v=uBPreIqYOMQ</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2">
                  <a:extLst>
                    <a:ext uri="{A12FA001-AC4F-418D-AE19-62706E023703}">
                      <ahyp:hlinkClr xmlns:ahyp="http://schemas.microsoft.com/office/drawing/2018/hyperlinkcolor" val="tx"/>
                    </a:ext>
                  </a:extLst>
                </a:hlinkClick>
              </a:rPr>
              <a:t>https://www.youtube.com/watch?v=-mhe7COLiR0</a:t>
            </a:r>
            <a:endParaRPr sz="12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13"/>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The BRAIN drain!</a:t>
            </a:r>
            <a:endParaRPr b="1" i="1" dirty="0">
              <a:ln w="15875">
                <a:solidFill>
                  <a:schemeClr val="tx1"/>
                </a:solidFill>
              </a:ln>
              <a:solidFill>
                <a:schemeClr val="accent6">
                  <a:lumMod val="50000"/>
                </a:schemeClr>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A6FDE857-9202-4A09-97F6-FC325BF2A134}"/>
              </a:ext>
            </a:extLst>
          </p:cNvPr>
          <p:cNvSpPr/>
          <p:nvPr/>
        </p:nvSpPr>
        <p:spPr>
          <a:xfrm>
            <a:off x="2931811" y="8512145"/>
            <a:ext cx="994228" cy="52977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9" name="Rectangle 8">
            <a:extLst>
              <a:ext uri="{FF2B5EF4-FFF2-40B4-BE49-F238E27FC236}">
                <a16:creationId xmlns:a16="http://schemas.microsoft.com/office/drawing/2014/main" id="{560C730B-F519-4476-B9B1-99659440CFF9}"/>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5</a:t>
            </a:r>
          </a:p>
        </p:txBody>
      </p:sp>
      <p:pic>
        <p:nvPicPr>
          <p:cNvPr id="2" name="Picture 1">
            <a:extLst>
              <a:ext uri="{FF2B5EF4-FFF2-40B4-BE49-F238E27FC236}">
                <a16:creationId xmlns:a16="http://schemas.microsoft.com/office/drawing/2014/main" id="{D3BA47CC-0FCA-450E-848F-354B1C5764A2}"/>
              </a:ext>
            </a:extLst>
          </p:cNvPr>
          <p:cNvPicPr>
            <a:picLocks/>
          </p:cNvPicPr>
          <p:nvPr/>
        </p:nvPicPr>
        <p:blipFill>
          <a:blip r:embed="rId14"/>
          <a:stretch>
            <a:fillRect/>
          </a:stretch>
        </p:blipFill>
        <p:spPr>
          <a:xfrm>
            <a:off x="1324389" y="695370"/>
            <a:ext cx="770400" cy="792000"/>
          </a:xfrm>
          <a:prstGeom prst="rect">
            <a:avLst/>
          </a:prstGeom>
        </p:spPr>
      </p:pic>
      <p:pic>
        <p:nvPicPr>
          <p:cNvPr id="10" name="Picture 9">
            <a:extLst>
              <a:ext uri="{FF2B5EF4-FFF2-40B4-BE49-F238E27FC236}">
                <a16:creationId xmlns:a16="http://schemas.microsoft.com/office/drawing/2014/main" id="{85D8255B-2EC3-4DAA-A7F9-1147CCBE3346}"/>
              </a:ext>
            </a:extLst>
          </p:cNvPr>
          <p:cNvPicPr>
            <a:picLocks/>
          </p:cNvPicPr>
          <p:nvPr/>
        </p:nvPicPr>
        <p:blipFill>
          <a:blip r:embed="rId14"/>
          <a:stretch>
            <a:fillRect/>
          </a:stretch>
        </p:blipFill>
        <p:spPr>
          <a:xfrm>
            <a:off x="4809711" y="718022"/>
            <a:ext cx="770400" cy="792000"/>
          </a:xfrm>
          <a:prstGeom prst="rect">
            <a:avLst/>
          </a:prstGeom>
        </p:spPr>
      </p:pic>
      <p:sp>
        <p:nvSpPr>
          <p:cNvPr id="11" name="Rectangle 10">
            <a:extLst>
              <a:ext uri="{FF2B5EF4-FFF2-40B4-BE49-F238E27FC236}">
                <a16:creationId xmlns:a16="http://schemas.microsoft.com/office/drawing/2014/main" id="{C65954AA-64BC-4013-8926-1EE1DDF68FA8}"/>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 &amp; </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LOSERS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p>
        </p:txBody>
      </p:sp>
    </p:spTree>
    <p:extLst>
      <p:ext uri="{BB962C8B-B14F-4D97-AF65-F5344CB8AC3E}">
        <p14:creationId xmlns:p14="http://schemas.microsoft.com/office/powerpoint/2010/main" val="2543601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233775" y="791156"/>
            <a:ext cx="6390300" cy="1886730"/>
          </a:xfrm>
          <a:prstGeom prst="rect">
            <a:avLst/>
          </a:prstGeom>
        </p:spPr>
        <p:txBody>
          <a:bodyPr spcFirstLastPara="1" wrap="square" lIns="91425" tIns="91425" rIns="91425" bIns="91425" anchor="t" anchorCtr="0">
            <a:noAutofit/>
          </a:bodyPr>
          <a:lstStyle/>
          <a:p>
            <a:pPr algn="ctr"/>
            <a:r>
              <a:rPr lang="en-GB" b="1" i="1" dirty="0">
                <a:ln>
                  <a:solidFill>
                    <a:schemeClr val="tx1"/>
                  </a:solidFill>
                </a:ln>
                <a:solidFill>
                  <a:srgbClr val="00B050"/>
                </a:solidFill>
                <a:latin typeface="Century Gothic" panose="020B0502020202020204" pitchFamily="34" charset="0"/>
              </a:rPr>
              <a:t>“Globalisation is undoubtedly a force for good”</a:t>
            </a:r>
            <a:br>
              <a:rPr lang="en-GB" dirty="0">
                <a:latin typeface="Century Gothic" panose="020B0502020202020204" pitchFamily="34" charset="0"/>
              </a:rPr>
            </a:br>
            <a:r>
              <a:rPr lang="en-GB" sz="2000" dirty="0">
                <a:latin typeface="Century Gothic" panose="020B0502020202020204" pitchFamily="34" charset="0"/>
              </a:rPr>
              <a:t>Do you agree with this statement?</a:t>
            </a:r>
            <a:endParaRPr lang="en-GB" dirty="0">
              <a:latin typeface="Century Gothic" panose="020B0502020202020204" pitchFamily="34" charset="0"/>
            </a:endParaRPr>
          </a:p>
        </p:txBody>
      </p:sp>
      <p:sp>
        <p:nvSpPr>
          <p:cNvPr id="68" name="Google Shape;68;p14"/>
          <p:cNvSpPr txBox="1">
            <a:spLocks noGrp="1"/>
          </p:cNvSpPr>
          <p:nvPr>
            <p:ph type="body" idx="1"/>
          </p:nvPr>
        </p:nvSpPr>
        <p:spPr>
          <a:xfrm>
            <a:off x="0" y="2184400"/>
            <a:ext cx="6858000" cy="6100879"/>
          </a:xfrm>
          <a:prstGeom prst="rect">
            <a:avLst/>
          </a:prstGeom>
        </p:spPr>
        <p:txBody>
          <a:bodyPr spcFirstLastPara="1" wrap="square" lIns="91425" tIns="91425" rIns="91425" bIns="91425" anchor="t" anchorCtr="0">
            <a:noAutofit/>
          </a:bodyPr>
          <a:lstStyle/>
          <a:p>
            <a:pPr marL="114300" indent="0">
              <a:buNone/>
            </a:pPr>
            <a:r>
              <a:rPr lang="en-GB" sz="1200" dirty="0">
                <a:solidFill>
                  <a:schemeClr val="tx1"/>
                </a:solidFill>
                <a:latin typeface="Trebuchet MS" panose="020B0603020202020204" pitchFamily="34" charset="0"/>
              </a:rPr>
              <a:t>Globalisation is the word used to describe the growing interdependence of the world’s economies, cultures, and populations, brought about by cross-border trade in goods and services, technology, and flows of investment, people, and information. Countries have built economic partnerships to facilitate these movements over many centuries, but the term gained popularity after the Cold War in the early 1990s.</a:t>
            </a:r>
          </a:p>
          <a:p>
            <a:pPr marL="114300" indent="0">
              <a:buNone/>
            </a:pPr>
            <a:endParaRPr lang="en-GB" sz="1200" dirty="0">
              <a:solidFill>
                <a:schemeClr val="tx1"/>
              </a:solidFill>
              <a:latin typeface="Trebuchet MS" panose="020B0603020202020204" pitchFamily="34" charset="0"/>
            </a:endParaRPr>
          </a:p>
          <a:p>
            <a:pPr marL="114300" indent="0">
              <a:buNone/>
            </a:pPr>
            <a:r>
              <a:rPr lang="en-GB" sz="1200" dirty="0">
                <a:solidFill>
                  <a:schemeClr val="tx1"/>
                </a:solidFill>
                <a:latin typeface="Trebuchet MS" panose="020B0603020202020204" pitchFamily="34" charset="0"/>
              </a:rPr>
              <a:t>Globalisation defines your everyday lives, it is as relatable, current and topical an issue as any you will find in today’s world. Consider this quote from the great Martin Luther King Jnr:</a:t>
            </a:r>
          </a:p>
          <a:p>
            <a:pPr marL="114300" indent="0">
              <a:buNone/>
            </a:pPr>
            <a:endParaRPr lang="en-GB" sz="1200" i="1" dirty="0">
              <a:solidFill>
                <a:schemeClr val="tx1"/>
              </a:solidFill>
              <a:latin typeface="Trebuchet MS" panose="020B0603020202020204" pitchFamily="34" charset="0"/>
            </a:endParaRPr>
          </a:p>
          <a:p>
            <a:pPr marL="114300" indent="0">
              <a:buNone/>
            </a:pPr>
            <a:r>
              <a:rPr lang="en-GB" sz="1100" i="1" dirty="0">
                <a:solidFill>
                  <a:schemeClr val="tx1"/>
                </a:solidFill>
                <a:latin typeface="Trebuchet MS" panose="020B0603020202020204" pitchFamily="34" charset="0"/>
              </a:rPr>
              <a:t>“Did you ever stop to think that you can’t leave for your job in the morning without being dependent upon most of the world? You get up in the morning and go to the bathroom and reach over for the sponge, and that’s handed you by a Pacific Islander. You reach for a bar of soap, and that’s given to you at the hands of a Frenchman. And then you go into the kitchen to drink your coffee for the morning and that is poured into your cup by a South American. And maybe you want tea: that’s poured into your cup by a Chinese. Or maybe you desire to have cocoa for breakfast, and that’s poured into your cup by a West African. And then you reach over for your toast, and that’s given you at the hands of an English-speaking farmer, not to mention the baker. </a:t>
            </a:r>
            <a:r>
              <a:rPr lang="en-GB" sz="1200" b="1" i="1" dirty="0">
                <a:solidFill>
                  <a:schemeClr val="tx1"/>
                </a:solidFill>
                <a:latin typeface="Trebuchet MS" panose="020B0603020202020204" pitchFamily="34" charset="0"/>
              </a:rPr>
              <a:t>And before you finish eating breakfast in the morning, you’ve depended on more than half the world.</a:t>
            </a:r>
            <a:r>
              <a:rPr lang="en-GB" sz="1200" i="1" dirty="0">
                <a:solidFill>
                  <a:schemeClr val="tx1"/>
                </a:solidFill>
                <a:latin typeface="Trebuchet MS" panose="020B0603020202020204" pitchFamily="34" charset="0"/>
              </a:rPr>
              <a:t> </a:t>
            </a:r>
            <a:r>
              <a:rPr lang="en-GB" sz="1100" i="1" dirty="0">
                <a:solidFill>
                  <a:schemeClr val="tx1"/>
                </a:solidFill>
                <a:latin typeface="Trebuchet MS" panose="020B0603020202020204" pitchFamily="34" charset="0"/>
              </a:rPr>
              <a:t>This is the way our universe is structured. It is its interrelated quality. We aren’t going to have peace on earth until we recognize this basic fact of the interrelated structure of all reality.”</a:t>
            </a:r>
            <a:endParaRPr lang="en-GB" sz="1100" dirty="0">
              <a:solidFill>
                <a:schemeClr val="tx1"/>
              </a:solidFill>
              <a:latin typeface="Trebuchet MS" panose="020B0603020202020204" pitchFamily="34" charset="0"/>
            </a:endParaRPr>
          </a:p>
          <a:p>
            <a:pPr marL="114300" indent="0">
              <a:buNone/>
            </a:pPr>
            <a:endParaRPr lang="en-GB" sz="1200" dirty="0">
              <a:solidFill>
                <a:schemeClr val="tx1"/>
              </a:solidFill>
              <a:latin typeface="Trebuchet MS" panose="020B0603020202020204" pitchFamily="34" charset="0"/>
            </a:endParaRPr>
          </a:p>
          <a:p>
            <a:pPr marL="114300" indent="0">
              <a:buNone/>
            </a:pPr>
            <a:r>
              <a:rPr lang="en-GB" sz="1200" dirty="0">
                <a:solidFill>
                  <a:schemeClr val="tx1"/>
                </a:solidFill>
                <a:latin typeface="Trebuchet MS" panose="020B0603020202020204" pitchFamily="34" charset="0"/>
              </a:rPr>
              <a:t>He wrote this back in </a:t>
            </a:r>
            <a:r>
              <a:rPr lang="en-GB" sz="1200" u="sng" dirty="0">
                <a:solidFill>
                  <a:schemeClr val="tx1"/>
                </a:solidFill>
                <a:latin typeface="Trebuchet MS" panose="020B0603020202020204" pitchFamily="34" charset="0"/>
              </a:rPr>
              <a:t>1967</a:t>
            </a:r>
            <a:r>
              <a:rPr lang="en-GB" sz="1200" dirty="0">
                <a:solidFill>
                  <a:schemeClr val="tx1"/>
                </a:solidFill>
                <a:latin typeface="Trebuchet MS" panose="020B0603020202020204" pitchFamily="34" charset="0"/>
              </a:rPr>
              <a:t>, the world is far more interconnected and interdependent 53 years on!</a:t>
            </a:r>
          </a:p>
        </p:txBody>
      </p:sp>
      <p:pic>
        <p:nvPicPr>
          <p:cNvPr id="2050" name="Picture 2" descr="Containerisation - the unsung hero of globalisation">
            <a:extLst>
              <a:ext uri="{FF2B5EF4-FFF2-40B4-BE49-F238E27FC236}">
                <a16:creationId xmlns:a16="http://schemas.microsoft.com/office/drawing/2014/main" id="{AC9B12C5-3E95-4DF6-BF86-A2EA8EBD8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 y="7155543"/>
            <a:ext cx="6858075" cy="19884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device, mirror&#10;&#10;Description automatically generated">
            <a:extLst>
              <a:ext uri="{FF2B5EF4-FFF2-40B4-BE49-F238E27FC236}">
                <a16:creationId xmlns:a16="http://schemas.microsoft.com/office/drawing/2014/main" id="{C8F6219B-FB09-49CC-B7CE-E3ECFA87F6AC}"/>
              </a:ext>
            </a:extLst>
          </p:cNvPr>
          <p:cNvPicPr>
            <a:picLocks noChangeAspect="1"/>
          </p:cNvPicPr>
          <p:nvPr/>
        </p:nvPicPr>
        <p:blipFill>
          <a:blip r:embed="rId4"/>
          <a:stretch>
            <a:fillRect/>
          </a:stretch>
        </p:blipFill>
        <p:spPr>
          <a:xfrm>
            <a:off x="6233886" y="0"/>
            <a:ext cx="543690" cy="7919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(4)</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val="20000"/>
                    </a:ext>
                  </a:extLst>
                </a:gridCol>
                <a:gridCol w="3225027">
                  <a:extLst>
                    <a:ext uri="{9D8B030D-6E8A-4147-A177-3AD203B41FA5}">
                      <a16:colId xmlns:a16="http://schemas.microsoft.com/office/drawing/2014/main"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extLst>
      <p:ext uri="{BB962C8B-B14F-4D97-AF65-F5344CB8AC3E}">
        <p14:creationId xmlns:p14="http://schemas.microsoft.com/office/powerpoint/2010/main" val="4074931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233850" y="573133"/>
            <a:ext cx="6390300" cy="1018200"/>
          </a:xfrm>
          <a:prstGeom prst="rect">
            <a:avLst/>
          </a:prstGeom>
        </p:spPr>
        <p:txBody>
          <a:bodyPr spcFirstLastPara="1" wrap="square" lIns="91425" tIns="91425" rIns="91425" bIns="91425" anchor="t" anchorCtr="0">
            <a:noAutofit/>
          </a:bodyPr>
          <a:lstStyle/>
          <a:p>
            <a:pPr lvl="0" algn="ctr"/>
            <a:r>
              <a:rPr lang="en-GB" b="1" dirty="0">
                <a:ln w="15875">
                  <a:solidFill>
                    <a:schemeClr val="tx1"/>
                  </a:solidFill>
                </a:ln>
                <a:solidFill>
                  <a:srgbClr val="7030A0"/>
                </a:solidFill>
                <a:latin typeface="Century Gothic" panose="020B0502020202020204" pitchFamily="34" charset="0"/>
                <a:ea typeface="Georgia"/>
                <a:cs typeface="Georgia"/>
                <a:sym typeface="Georgia"/>
              </a:rPr>
              <a:t>Self-reflection 2</a:t>
            </a:r>
            <a:endParaRPr dirty="0">
              <a:solidFill>
                <a:srgbClr val="7030A0"/>
              </a:solidFill>
              <a:latin typeface="Georgia"/>
              <a:ea typeface="Georgia"/>
              <a:cs typeface="Georgia"/>
              <a:sym typeface="Georgia"/>
            </a:endParaRPr>
          </a:p>
        </p:txBody>
      </p:sp>
      <p:sp>
        <p:nvSpPr>
          <p:cNvPr id="126" name="Google Shape;126;p22"/>
          <p:cNvSpPr txBox="1">
            <a:spLocks noGrp="1"/>
          </p:cNvSpPr>
          <p:nvPr>
            <p:ph type="body" idx="1"/>
          </p:nvPr>
        </p:nvSpPr>
        <p:spPr>
          <a:xfrm>
            <a:off x="233850" y="1259399"/>
            <a:ext cx="6390300" cy="731146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solidFill>
                  <a:srgbClr val="000000"/>
                </a:solidFill>
                <a:latin typeface="Trebuchet MS" panose="020B0603020202020204" pitchFamily="34" charset="0"/>
                <a:ea typeface="Georgia"/>
                <a:cs typeface="Georgia"/>
                <a:sym typeface="Georgia"/>
              </a:rPr>
              <a:t>Before progressing any further, this is a good point to take a moment to reflect on your work so far:</a:t>
            </a: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How are you researching the positives and negatives of globalisation? What resources are you mostly using and why?</a:t>
            </a:r>
            <a:endParaRPr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How easy have you found it to carry out your own research?</a:t>
            </a: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What view are you forming at the moment – is globalisation a force for good?</a:t>
            </a:r>
            <a:endParaRPr sz="1400" dirty="0">
              <a:solidFill>
                <a:srgbClr val="000000"/>
              </a:solidFill>
              <a:latin typeface="Trebuchet MS" panose="020B0603020202020204" pitchFamily="34" charset="0"/>
              <a:ea typeface="Georgia"/>
              <a:cs typeface="Georgia"/>
              <a:sym typeface="Georgia"/>
            </a:endParaRPr>
          </a:p>
          <a:p>
            <a:pPr marL="0" lvl="0" indent="0" algn="l" rtl="0">
              <a:spcBef>
                <a:spcPts val="1600"/>
              </a:spcBef>
              <a:spcAft>
                <a:spcPts val="1600"/>
              </a:spcAft>
              <a:buNone/>
            </a:pPr>
            <a:endParaRPr sz="1400" dirty="0">
              <a:solidFill>
                <a:srgbClr val="000000"/>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DE2F0897-6B42-4E05-BE3E-5EC3F0076548}"/>
              </a:ext>
            </a:extLst>
          </p:cNvPr>
          <p:cNvPicPr>
            <a:picLocks noChangeAspect="1"/>
          </p:cNvPicPr>
          <p:nvPr/>
        </p:nvPicPr>
        <p:blipFill>
          <a:blip r:embed="rId3"/>
          <a:stretch>
            <a:fillRect/>
          </a:stretch>
        </p:blipFill>
        <p:spPr>
          <a:xfrm>
            <a:off x="6233886" y="0"/>
            <a:ext cx="543690" cy="791974"/>
          </a:xfrm>
          <a:prstGeom prst="rect">
            <a:avLst/>
          </a:prstGeom>
        </p:spPr>
      </p:pic>
    </p:spTree>
    <p:extLst>
      <p:ext uri="{BB962C8B-B14F-4D97-AF65-F5344CB8AC3E}">
        <p14:creationId xmlns:p14="http://schemas.microsoft.com/office/powerpoint/2010/main" val="4031346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8EEA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600" dirty="0">
                <a:solidFill>
                  <a:schemeClr val="tx1"/>
                </a:solidFill>
                <a:latin typeface="Trebuchet MS" panose="020B0603020202020204" pitchFamily="34" charset="0"/>
                <a:ea typeface="Georgia"/>
                <a:cs typeface="Georgia"/>
                <a:sym typeface="Georgia"/>
              </a:rPr>
              <a:t>Whilst the immigration of skilled people presents an issue for their origin country, their host country benefits. This is known as the brain GAIN: the benefit to a country as a result of the immigration of a highly qualified person.</a:t>
            </a:r>
            <a:endParaRPr lang="en-GB" sz="1600" dirty="0">
              <a:solidFill>
                <a:schemeClr val="tx1"/>
              </a:solidFill>
              <a:latin typeface="Trebuchet MS" panose="020B0603020202020204" pitchFamily="34" charset="0"/>
            </a:endParaRPr>
          </a:p>
          <a:p>
            <a:pPr marL="0" lvl="0" indent="0" algn="just">
              <a:buNone/>
            </a:pPr>
            <a:endParaRPr lang="en-GB" sz="1600" dirty="0">
              <a:solidFill>
                <a:schemeClr val="tx1"/>
              </a:solidFill>
              <a:latin typeface="Trebuchet MS" panose="020B0603020202020204" pitchFamily="34" charset="0"/>
              <a:ea typeface="Georgia"/>
              <a:cs typeface="Georgia"/>
              <a:sym typeface="Georgia"/>
            </a:endParaRPr>
          </a:p>
          <a:p>
            <a:pPr marL="0" lvl="0" indent="0" algn="just">
              <a:buNone/>
            </a:pPr>
            <a:r>
              <a:rPr lang="en-GB" sz="1600" dirty="0">
                <a:solidFill>
                  <a:schemeClr val="tx1"/>
                </a:solidFill>
                <a:latin typeface="Trebuchet MS" panose="020B0603020202020204" pitchFamily="34" charset="0"/>
                <a:ea typeface="Georgia"/>
                <a:cs typeface="Georgia"/>
                <a:sym typeface="Georgia"/>
              </a:rPr>
              <a:t>Use the below link to make Cornell notes – use the second link to find out how to do this and you will find templates in the following pages:</a:t>
            </a:r>
          </a:p>
          <a:p>
            <a:pPr marL="0" lvl="0" indent="0" algn="just">
              <a:buNone/>
            </a:pPr>
            <a:endParaRPr lang="en-GB" sz="16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6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https://www.ucl.ac.uk/news/2014/nov/positive-economic-impact-uk-immigration-european-union-new-evidence</a:t>
            </a:r>
            <a:endParaRPr lang="en-GB" sz="16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6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https://www.youtube.com/watch?v=WtW9IyE04OQ</a:t>
            </a:r>
            <a:endParaRPr lang="en-GB" sz="1600" dirty="0">
              <a:solidFill>
                <a:schemeClr val="tx1"/>
              </a:solidFill>
              <a:latin typeface="Trebuchet MS" panose="020B0603020202020204" pitchFamily="34" charset="0"/>
            </a:endParaRPr>
          </a:p>
          <a:p>
            <a:pPr marL="342900" lvl="0" algn="just">
              <a:buClr>
                <a:schemeClr val="tx1"/>
              </a:buClr>
              <a:buSzPct val="100000"/>
              <a:buAutoNum type="arabicPeriod"/>
            </a:pPr>
            <a:endParaRPr sz="12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5"/>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0070C0"/>
                </a:solidFill>
                <a:latin typeface="Century Gothic" panose="020B0502020202020204" pitchFamily="34" charset="0"/>
                <a:ea typeface="Georgia"/>
                <a:cs typeface="Georgia"/>
                <a:sym typeface="Georgia"/>
              </a:rPr>
              <a:t>The BRAIN gain!</a:t>
            </a:r>
            <a:endParaRPr b="1" i="1" dirty="0">
              <a:ln w="15875">
                <a:solidFill>
                  <a:schemeClr val="tx1"/>
                </a:solidFill>
              </a:ln>
              <a:solidFill>
                <a:srgbClr val="0070C0"/>
              </a:solidFill>
              <a:latin typeface="Century Gothic" panose="020B0502020202020204" pitchFamily="34" charset="0"/>
              <a:ea typeface="Georgia"/>
              <a:cs typeface="Georgia"/>
              <a:sym typeface="Georgia"/>
            </a:endParaRPr>
          </a:p>
        </p:txBody>
      </p:sp>
      <p:sp>
        <p:nvSpPr>
          <p:cNvPr id="9" name="Rectangle 8">
            <a:extLst>
              <a:ext uri="{FF2B5EF4-FFF2-40B4-BE49-F238E27FC236}">
                <a16:creationId xmlns:a16="http://schemas.microsoft.com/office/drawing/2014/main" id="{560C730B-F519-4476-B9B1-99659440CFF9}"/>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6</a:t>
            </a:r>
          </a:p>
        </p:txBody>
      </p:sp>
      <p:pic>
        <p:nvPicPr>
          <p:cNvPr id="2" name="Picture 1">
            <a:extLst>
              <a:ext uri="{FF2B5EF4-FFF2-40B4-BE49-F238E27FC236}">
                <a16:creationId xmlns:a16="http://schemas.microsoft.com/office/drawing/2014/main" id="{D3BA47CC-0FCA-450E-848F-354B1C5764A2}"/>
              </a:ext>
            </a:extLst>
          </p:cNvPr>
          <p:cNvPicPr>
            <a:picLocks/>
          </p:cNvPicPr>
          <p:nvPr/>
        </p:nvPicPr>
        <p:blipFill>
          <a:blip r:embed="rId6"/>
          <a:stretch>
            <a:fillRect/>
          </a:stretch>
        </p:blipFill>
        <p:spPr>
          <a:xfrm>
            <a:off x="1324389" y="695370"/>
            <a:ext cx="770400" cy="792000"/>
          </a:xfrm>
          <a:prstGeom prst="rect">
            <a:avLst/>
          </a:prstGeom>
        </p:spPr>
      </p:pic>
      <p:pic>
        <p:nvPicPr>
          <p:cNvPr id="10" name="Picture 9">
            <a:extLst>
              <a:ext uri="{FF2B5EF4-FFF2-40B4-BE49-F238E27FC236}">
                <a16:creationId xmlns:a16="http://schemas.microsoft.com/office/drawing/2014/main" id="{85D8255B-2EC3-4DAA-A7F9-1147CCBE3346}"/>
              </a:ext>
            </a:extLst>
          </p:cNvPr>
          <p:cNvPicPr>
            <a:picLocks/>
          </p:cNvPicPr>
          <p:nvPr/>
        </p:nvPicPr>
        <p:blipFill>
          <a:blip r:embed="rId6"/>
          <a:stretch>
            <a:fillRect/>
          </a:stretch>
        </p:blipFill>
        <p:spPr>
          <a:xfrm>
            <a:off x="4809711" y="718022"/>
            <a:ext cx="770400" cy="792000"/>
          </a:xfrm>
          <a:prstGeom prst="rect">
            <a:avLst/>
          </a:prstGeom>
        </p:spPr>
      </p:pic>
      <p:sp>
        <p:nvSpPr>
          <p:cNvPr id="11" name="Rectangle 10">
            <a:extLst>
              <a:ext uri="{FF2B5EF4-FFF2-40B4-BE49-F238E27FC236}">
                <a16:creationId xmlns:a16="http://schemas.microsoft.com/office/drawing/2014/main" id="{C65954AA-64BC-4013-8926-1EE1DDF68FA8}"/>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 &amp; LOSERS”</a:t>
            </a:r>
          </a:p>
        </p:txBody>
      </p:sp>
    </p:spTree>
    <p:extLst>
      <p:ext uri="{BB962C8B-B14F-4D97-AF65-F5344CB8AC3E}">
        <p14:creationId xmlns:p14="http://schemas.microsoft.com/office/powerpoint/2010/main" val="2544882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8EEA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600" dirty="0">
                <a:solidFill>
                  <a:schemeClr val="tx1"/>
                </a:solidFill>
                <a:latin typeface="Trebuchet MS" panose="020B0603020202020204" pitchFamily="34" charset="0"/>
                <a:ea typeface="Georgia"/>
                <a:cs typeface="Georgia"/>
                <a:sym typeface="Georgia"/>
              </a:rPr>
              <a:t>Whilst the movement of skilled individuals away from developing countries can be damaging, they do often send back remittances, which is money sent back by a migrant to his/her family ‘back home’.</a:t>
            </a:r>
            <a:endParaRPr lang="en-GB" sz="1600" dirty="0">
              <a:solidFill>
                <a:schemeClr val="tx1"/>
              </a:solidFill>
              <a:latin typeface="Trebuchet MS" panose="020B0603020202020204" pitchFamily="34" charset="0"/>
            </a:endParaRPr>
          </a:p>
          <a:p>
            <a:pPr marL="0" lvl="0" indent="0" algn="just">
              <a:buNone/>
            </a:pPr>
            <a:endParaRPr lang="en-GB" sz="1600" dirty="0">
              <a:solidFill>
                <a:schemeClr val="tx1"/>
              </a:solidFill>
              <a:latin typeface="Trebuchet MS" panose="020B0603020202020204" pitchFamily="34" charset="0"/>
              <a:ea typeface="Georgia"/>
              <a:cs typeface="Georgia"/>
              <a:sym typeface="Georgia"/>
            </a:endParaRPr>
          </a:p>
          <a:p>
            <a:pPr marL="0" lvl="0" indent="0" algn="just">
              <a:buNone/>
            </a:pPr>
            <a:r>
              <a:rPr lang="en-GB" sz="1600" dirty="0">
                <a:solidFill>
                  <a:schemeClr val="tx1"/>
                </a:solidFill>
                <a:latin typeface="Trebuchet MS" panose="020B0603020202020204" pitchFamily="34" charset="0"/>
                <a:ea typeface="Georgia"/>
                <a:cs typeface="Georgia"/>
                <a:sym typeface="Georgia"/>
              </a:rPr>
              <a:t>Use the links below to make TWO pages Cornell notes – use the final link to find out how to do this and you will find templates on the following pages:</a:t>
            </a:r>
          </a:p>
          <a:p>
            <a:pPr marL="0" lvl="0" indent="0" algn="just">
              <a:buNone/>
            </a:pPr>
            <a:endParaRPr lang="en-GB" sz="16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6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https://www.un.org/development/desa/en/news/population/remittances-matter.html</a:t>
            </a:r>
            <a:endParaRPr lang="en-GB" sz="16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6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https://qz.com/africa/848447/gift-remitting-somalis-in-the-diaspora-send-1-4-billion-in-cash-remittances-every-year/</a:t>
            </a:r>
            <a:endParaRPr lang="en-GB" sz="16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6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https://www.youtube.com/watch?v=WtW9IyE04OQ</a:t>
            </a:r>
            <a:endParaRPr lang="en-GB" sz="1600" dirty="0">
              <a:solidFill>
                <a:schemeClr val="tx1"/>
              </a:solidFill>
              <a:latin typeface="Trebuchet MS" panose="020B0603020202020204" pitchFamily="34" charset="0"/>
            </a:endParaRPr>
          </a:p>
          <a:p>
            <a:pPr marL="342900" lvl="0" algn="just">
              <a:buClr>
                <a:schemeClr val="tx1"/>
              </a:buClr>
              <a:buSzPct val="100000"/>
              <a:buAutoNum type="arabicPeriod"/>
            </a:pPr>
            <a:endParaRPr sz="12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6"/>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3">
                    <a:lumMod val="75000"/>
                  </a:schemeClr>
                </a:solidFill>
                <a:latin typeface="Century Gothic" panose="020B0502020202020204" pitchFamily="34" charset="0"/>
                <a:ea typeface="Georgia"/>
                <a:cs typeface="Georgia"/>
                <a:sym typeface="Georgia"/>
              </a:rPr>
              <a:t>Remittances!</a:t>
            </a:r>
            <a:endParaRPr b="1" i="1" dirty="0">
              <a:ln w="15875">
                <a:solidFill>
                  <a:schemeClr val="tx1"/>
                </a:solidFill>
              </a:ln>
              <a:solidFill>
                <a:schemeClr val="accent3">
                  <a:lumMod val="75000"/>
                </a:schemeClr>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A6FDE857-9202-4A09-97F6-FC325BF2A134}"/>
              </a:ext>
            </a:extLst>
          </p:cNvPr>
          <p:cNvSpPr/>
          <p:nvPr/>
        </p:nvSpPr>
        <p:spPr>
          <a:xfrm>
            <a:off x="2931811" y="5853361"/>
            <a:ext cx="994228" cy="1289527"/>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9" name="Rectangle 8">
            <a:extLst>
              <a:ext uri="{FF2B5EF4-FFF2-40B4-BE49-F238E27FC236}">
                <a16:creationId xmlns:a16="http://schemas.microsoft.com/office/drawing/2014/main" id="{560C730B-F519-4476-B9B1-99659440CFF9}"/>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7</a:t>
            </a:r>
          </a:p>
        </p:txBody>
      </p:sp>
      <p:sp>
        <p:nvSpPr>
          <p:cNvPr id="11" name="Rectangle 10">
            <a:extLst>
              <a:ext uri="{FF2B5EF4-FFF2-40B4-BE49-F238E27FC236}">
                <a16:creationId xmlns:a16="http://schemas.microsoft.com/office/drawing/2014/main" id="{C65954AA-64BC-4013-8926-1EE1DDF68FA8}"/>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 &amp; LOSERS”</a:t>
            </a:r>
          </a:p>
        </p:txBody>
      </p:sp>
      <p:pic>
        <p:nvPicPr>
          <p:cNvPr id="3" name="Picture 2">
            <a:extLst>
              <a:ext uri="{FF2B5EF4-FFF2-40B4-BE49-F238E27FC236}">
                <a16:creationId xmlns:a16="http://schemas.microsoft.com/office/drawing/2014/main" id="{220ABEC4-B3C0-4AAA-9576-52454B634A43}"/>
              </a:ext>
            </a:extLst>
          </p:cNvPr>
          <p:cNvPicPr>
            <a:picLocks/>
          </p:cNvPicPr>
          <p:nvPr/>
        </p:nvPicPr>
        <p:blipFill>
          <a:blip r:embed="rId7"/>
          <a:stretch>
            <a:fillRect/>
          </a:stretch>
        </p:blipFill>
        <p:spPr>
          <a:xfrm>
            <a:off x="1515220" y="727615"/>
            <a:ext cx="770400" cy="792000"/>
          </a:xfrm>
          <a:prstGeom prst="rect">
            <a:avLst/>
          </a:prstGeom>
        </p:spPr>
      </p:pic>
      <p:pic>
        <p:nvPicPr>
          <p:cNvPr id="12" name="Picture 11">
            <a:extLst>
              <a:ext uri="{FF2B5EF4-FFF2-40B4-BE49-F238E27FC236}">
                <a16:creationId xmlns:a16="http://schemas.microsoft.com/office/drawing/2014/main" id="{FAF147AD-7385-45F1-A741-8E1ED8B63EF2}"/>
              </a:ext>
            </a:extLst>
          </p:cNvPr>
          <p:cNvPicPr>
            <a:picLocks/>
          </p:cNvPicPr>
          <p:nvPr/>
        </p:nvPicPr>
        <p:blipFill>
          <a:blip r:embed="rId7"/>
          <a:stretch>
            <a:fillRect/>
          </a:stretch>
        </p:blipFill>
        <p:spPr>
          <a:xfrm>
            <a:off x="4572382" y="695370"/>
            <a:ext cx="770400" cy="792000"/>
          </a:xfrm>
          <a:prstGeom prst="rect">
            <a:avLst/>
          </a:prstGeom>
        </p:spPr>
      </p:pic>
    </p:spTree>
    <p:extLst>
      <p:ext uri="{BB962C8B-B14F-4D97-AF65-F5344CB8AC3E}">
        <p14:creationId xmlns:p14="http://schemas.microsoft.com/office/powerpoint/2010/main" val="3533565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EFB9-25D9-4C0C-897B-03314CFDF8C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CBD9DCE-7E72-4B91-95FC-701F3EE9ECE6}"/>
              </a:ext>
            </a:extLst>
          </p:cNvPr>
          <p:cNvSpPr>
            <a:spLocks noGrp="1"/>
          </p:cNvSpPr>
          <p:nvPr>
            <p:ph type="body" idx="1"/>
          </p:nvPr>
        </p:nvSpPr>
        <p:spPr/>
        <p:txBody>
          <a:bodyPr/>
          <a:lstStyle/>
          <a:p>
            <a:endParaRPr lang="en-GB"/>
          </a:p>
        </p:txBody>
      </p:sp>
      <p:pic>
        <p:nvPicPr>
          <p:cNvPr id="4098" name="Picture 2" descr="Cornell Notes Summary Worksheets | Cornell notes, Cornell notes ...">
            <a:extLst>
              <a:ext uri="{FF2B5EF4-FFF2-40B4-BE49-F238E27FC236}">
                <a16:creationId xmlns:a16="http://schemas.microsoft.com/office/drawing/2014/main" id="{7B520C77-0C61-434E-8E88-C37768F58C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90" t="2586" r="4974" b="9028"/>
          <a:stretch/>
        </p:blipFill>
        <p:spPr bwMode="auto">
          <a:xfrm>
            <a:off x="0" y="-1"/>
            <a:ext cx="6858000" cy="914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805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EFB9-25D9-4C0C-897B-03314CFDF8C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CBD9DCE-7E72-4B91-95FC-701F3EE9ECE6}"/>
              </a:ext>
            </a:extLst>
          </p:cNvPr>
          <p:cNvSpPr>
            <a:spLocks noGrp="1"/>
          </p:cNvSpPr>
          <p:nvPr>
            <p:ph type="body" idx="1"/>
          </p:nvPr>
        </p:nvSpPr>
        <p:spPr/>
        <p:txBody>
          <a:bodyPr/>
          <a:lstStyle/>
          <a:p>
            <a:endParaRPr lang="en-GB"/>
          </a:p>
        </p:txBody>
      </p:sp>
      <p:pic>
        <p:nvPicPr>
          <p:cNvPr id="4098" name="Picture 2" descr="Cornell Notes Summary Worksheets | Cornell notes, Cornell notes ...">
            <a:extLst>
              <a:ext uri="{FF2B5EF4-FFF2-40B4-BE49-F238E27FC236}">
                <a16:creationId xmlns:a16="http://schemas.microsoft.com/office/drawing/2014/main" id="{7B520C77-0C61-434E-8E88-C37768F58C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90" t="2586" r="4974" b="9028"/>
          <a:stretch/>
        </p:blipFill>
        <p:spPr bwMode="auto">
          <a:xfrm>
            <a:off x="0" y="-1"/>
            <a:ext cx="6858000" cy="914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020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400" b="1" dirty="0">
                <a:solidFill>
                  <a:schemeClr val="tx1"/>
                </a:solidFill>
                <a:latin typeface="Trebuchet MS" panose="020B0603020202020204" pitchFamily="34" charset="0"/>
                <a:ea typeface="Georgia"/>
                <a:cs typeface="Georgia"/>
                <a:sym typeface="Georgia"/>
              </a:rPr>
              <a:t>Globalisation is a little bit like the whole chicken-egg situation – you are constantly asking yourself: “what came first?”</a:t>
            </a: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400" dirty="0">
                <a:solidFill>
                  <a:schemeClr val="tx1"/>
                </a:solidFill>
                <a:latin typeface="Trebuchet MS" panose="020B0603020202020204" pitchFamily="34" charset="0"/>
                <a:sym typeface="Georgia"/>
              </a:rPr>
              <a:t>Now it’s over to you – you decide the article/YouTube video/website/etc and you can use your own research to complete the below table:</a:t>
            </a: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3"/>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lvl="0" algn="ctr"/>
            <a:r>
              <a:rPr lang="en-GB" b="1" i="1" dirty="0">
                <a:ln w="15875">
                  <a:solidFill>
                    <a:schemeClr val="tx1"/>
                  </a:solidFill>
                </a:ln>
                <a:solidFill>
                  <a:srgbClr val="FFC000"/>
                </a:solidFill>
                <a:latin typeface="Century Gothic" panose="020B0502020202020204" pitchFamily="34" charset="0"/>
                <a:ea typeface="Georgia"/>
                <a:cs typeface="Georgia"/>
                <a:sym typeface="Georgia"/>
              </a:rPr>
              <a:t>Over to you 4!</a:t>
            </a:r>
            <a:endParaRPr b="1" i="1" dirty="0">
              <a:ln w="15875">
                <a:solidFill>
                  <a:schemeClr val="tx1"/>
                </a:solidFill>
              </a:ln>
              <a:solidFill>
                <a:srgbClr val="FFC000"/>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81AB8799-5A76-453A-8478-482A64825EF6}"/>
              </a:ext>
            </a:extLst>
          </p:cNvPr>
          <p:cNvSpPr/>
          <p:nvPr/>
        </p:nvSpPr>
        <p:spPr>
          <a:xfrm>
            <a:off x="2931811" y="3012789"/>
            <a:ext cx="994228" cy="595085"/>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graphicFrame>
        <p:nvGraphicFramePr>
          <p:cNvPr id="2" name="Table 2">
            <a:extLst>
              <a:ext uri="{FF2B5EF4-FFF2-40B4-BE49-F238E27FC236}">
                <a16:creationId xmlns:a16="http://schemas.microsoft.com/office/drawing/2014/main" id="{6316C774-23A6-41E0-941A-13C177BEE96E}"/>
              </a:ext>
            </a:extLst>
          </p:cNvPr>
          <p:cNvGraphicFramePr>
            <a:graphicFrameLocks noGrp="1"/>
          </p:cNvGraphicFramePr>
          <p:nvPr>
            <p:extLst>
              <p:ext uri="{D42A27DB-BD31-4B8C-83A1-F6EECF244321}">
                <p14:modId xmlns:p14="http://schemas.microsoft.com/office/powerpoint/2010/main" val="767759641"/>
              </p:ext>
            </p:extLst>
          </p:nvPr>
        </p:nvGraphicFramePr>
        <p:xfrm>
          <a:off x="233775" y="3779486"/>
          <a:ext cx="6390300" cy="5090160"/>
        </p:xfrm>
        <a:graphic>
          <a:graphicData uri="http://schemas.openxmlformats.org/drawingml/2006/table">
            <a:tbl>
              <a:tblPr firstRow="1" bandRow="1">
                <a:tableStyleId>{35758FB7-9AC5-4552-8A53-C91805E547FA}</a:tableStyleId>
              </a:tblPr>
              <a:tblGrid>
                <a:gridCol w="3195150">
                  <a:extLst>
                    <a:ext uri="{9D8B030D-6E8A-4147-A177-3AD203B41FA5}">
                      <a16:colId xmlns:a16="http://schemas.microsoft.com/office/drawing/2014/main" val="606925933"/>
                    </a:ext>
                  </a:extLst>
                </a:gridCol>
                <a:gridCol w="3195150">
                  <a:extLst>
                    <a:ext uri="{9D8B030D-6E8A-4147-A177-3AD203B41FA5}">
                      <a16:colId xmlns:a16="http://schemas.microsoft.com/office/drawing/2014/main" val="2424452385"/>
                    </a:ext>
                  </a:extLst>
                </a:gridCol>
              </a:tblGrid>
              <a:tr h="385383">
                <a:tc>
                  <a:txBody>
                    <a:bodyPr/>
                    <a:lstStyle/>
                    <a:p>
                      <a:pPr algn="ctr"/>
                      <a:r>
                        <a:rPr lang="en-GB" dirty="0">
                          <a:latin typeface="Trebuchet MS" panose="020B0603020202020204" pitchFamily="34" charset="0"/>
                        </a:rPr>
                        <a:t>How globalisation drives the flow of capital</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latin typeface="Trebuchet MS" panose="020B0603020202020204" pitchFamily="34" charset="0"/>
                        </a:rPr>
                        <a:t>How the flow of capital drives globalisation</a:t>
                      </a:r>
                    </a:p>
                  </a:txBody>
                  <a:tcPr/>
                </a:tc>
                <a:extLst>
                  <a:ext uri="{0D108BD9-81ED-4DB2-BD59-A6C34878D82A}">
                    <a16:rowId xmlns:a16="http://schemas.microsoft.com/office/drawing/2014/main" val="1137976079"/>
                  </a:ext>
                </a:extLst>
              </a:tr>
              <a:tr h="632308">
                <a:tc>
                  <a:txBody>
                    <a:bodyPr/>
                    <a:lstStyle/>
                    <a:p>
                      <a:endParaRPr lang="en-GB"/>
                    </a:p>
                  </a:txBody>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2391386220"/>
                  </a:ext>
                </a:extLst>
              </a:tr>
            </a:tbl>
          </a:graphicData>
        </a:graphic>
      </p:graphicFrame>
      <p:sp>
        <p:nvSpPr>
          <p:cNvPr id="7" name="Ribbon: Tilted Down 6">
            <a:extLst>
              <a:ext uri="{FF2B5EF4-FFF2-40B4-BE49-F238E27FC236}">
                <a16:creationId xmlns:a16="http://schemas.microsoft.com/office/drawing/2014/main" id="{9AB6D38D-34C2-4FE1-8651-E2DB4633EBA6}"/>
              </a:ext>
            </a:extLst>
          </p:cNvPr>
          <p:cNvSpPr/>
          <p:nvPr/>
        </p:nvSpPr>
        <p:spPr>
          <a:xfrm>
            <a:off x="406325" y="4470401"/>
            <a:ext cx="6045200" cy="508000"/>
          </a:xfrm>
          <a:prstGeom prst="ribbon">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200" b="1" u="sng" dirty="0">
                <a:latin typeface="Trebuchet MS" panose="020B0603020202020204" pitchFamily="34" charset="0"/>
              </a:rPr>
              <a:t>Hints:</a:t>
            </a:r>
            <a:r>
              <a:rPr lang="en-GB" sz="1200" dirty="0">
                <a:latin typeface="Trebuchet MS" panose="020B0603020202020204" pitchFamily="34" charset="0"/>
              </a:rPr>
              <a:t> TNCs, investment (FDI), etc… </a:t>
            </a:r>
          </a:p>
        </p:txBody>
      </p:sp>
    </p:spTree>
    <p:extLst>
      <p:ext uri="{BB962C8B-B14F-4D97-AF65-F5344CB8AC3E}">
        <p14:creationId xmlns:p14="http://schemas.microsoft.com/office/powerpoint/2010/main" val="1794936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88EEA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829350"/>
          </a:xfrm>
          <a:prstGeom prst="rect">
            <a:avLst/>
          </a:prstGeom>
        </p:spPr>
        <p:txBody>
          <a:bodyPr spcFirstLastPara="1" wrap="square" lIns="91425" tIns="91425" rIns="91425" bIns="91425" anchor="t" anchorCtr="0">
            <a:noAutofit/>
          </a:bodyPr>
          <a:lstStyle/>
          <a:p>
            <a:pPr marL="0" lvl="0" indent="0" algn="just">
              <a:buNone/>
            </a:pPr>
            <a:r>
              <a:rPr lang="en-GB" sz="1400" dirty="0">
                <a:solidFill>
                  <a:schemeClr val="tx1"/>
                </a:solidFill>
                <a:latin typeface="Trebuchet MS" panose="020B0603020202020204" pitchFamily="34" charset="0"/>
                <a:ea typeface="Georgia"/>
                <a:cs typeface="Georgia"/>
                <a:sym typeface="Georgia"/>
              </a:rPr>
              <a:t>The following extract comes from an OECD report – use it to your notes on the benefits of remittances in a globalised world:</a:t>
            </a:r>
          </a:p>
          <a:p>
            <a:pPr marL="0" lvl="0" indent="0" algn="just">
              <a:buNone/>
            </a:pPr>
            <a:endParaRPr lang="en-GB" sz="1400" dirty="0">
              <a:solidFill>
                <a:schemeClr val="tx1"/>
              </a:solidFill>
              <a:latin typeface="Trebuchet MS" panose="020B0603020202020204" pitchFamily="34" charset="0"/>
              <a:sym typeface="Georgia"/>
            </a:endParaRPr>
          </a:p>
          <a:p>
            <a:pPr marL="0" lvl="0" indent="0" algn="just">
              <a:buNone/>
            </a:pPr>
            <a:r>
              <a:rPr lang="en-GB" sz="1050" dirty="0">
                <a:solidFill>
                  <a:schemeClr val="tx1"/>
                </a:solidFill>
                <a:latin typeface="Trebuchet MS" panose="020B0603020202020204" pitchFamily="34" charset="0"/>
              </a:rPr>
              <a:t>There are some indisputable welfare effects of migrant remittances. First, remittances are an important source of income for many low and middle-income households in developing countries. Second, remittances provide the hard currency needed for importing scarce inputs that are not available domestically and also additional savings for economic development (</a:t>
            </a:r>
            <a:r>
              <a:rPr lang="en-GB" sz="1050" dirty="0" err="1">
                <a:solidFill>
                  <a:schemeClr val="tx1"/>
                </a:solidFill>
                <a:latin typeface="Trebuchet MS" panose="020B0603020202020204" pitchFamily="34" charset="0"/>
              </a:rPr>
              <a:t>Ratha</a:t>
            </a:r>
            <a:r>
              <a:rPr lang="en-GB" sz="1050" dirty="0">
                <a:solidFill>
                  <a:schemeClr val="tx1"/>
                </a:solidFill>
                <a:latin typeface="Trebuchet MS" panose="020B0603020202020204" pitchFamily="34" charset="0"/>
              </a:rPr>
              <a:t>, 2003; Taylor, 1999; </a:t>
            </a:r>
            <a:r>
              <a:rPr lang="en-GB" sz="1050" dirty="0" err="1">
                <a:solidFill>
                  <a:schemeClr val="tx1"/>
                </a:solidFill>
                <a:latin typeface="Trebuchet MS" panose="020B0603020202020204" pitchFamily="34" charset="0"/>
              </a:rPr>
              <a:t>Quibria</a:t>
            </a:r>
            <a:r>
              <a:rPr lang="en-GB" sz="1050" dirty="0">
                <a:solidFill>
                  <a:schemeClr val="tx1"/>
                </a:solidFill>
                <a:latin typeface="Trebuchet MS" panose="020B0603020202020204" pitchFamily="34" charset="0"/>
              </a:rPr>
              <a:t>, 1997). But the magnitude of the development impact of remittances on the receiving countries was assumed by many scholars to depend on how this money was spent. Thus, a significant proportion of the literature studies the use of remittances for consumption, housing, purchasing of land, financial saving and productive investment. There is no doubt that spending on entrepreneurial investment has a positive direct effect on employment and growth.6 However, other scholars documented that even the disposition of remittances on consumption and real estate may produce various indirect growth effects on the economy. These include the release of other resources to investment and the generation of multiplier effects. Regarding the use of migrant remittances, a longstanding literature has suggested that remittances are more often spent on basic consumption needs, health care and real estate. But, whether from remittances or other sources, income is spent in a way which responds to the hierarchy of needs. Therefore it is reasonable to suppose that until the developing countries reach a certain level of welfare, households will continue to exhibit the same spending pattern (Lowell and de la Garza, 2000). A more significant aspect concerning the use of remittances questions whether they are spent in a different way than other sources of income. There is empirical evidence that households with remittances have similar consumption patterns to households not receiving remittances. Yet other scholars suggest that remittances are treated differently than other sources of income and are more often saved. Household surveys in Pakistan show that a larger part of international remittances are saved (71%) compared to domestic urban-rural remittances (49%) and rental income (8.5%) (Adams, 1998). In other countries, for example Mali, remittances are used to build schools and clinics (Martin and Weil, 2002). But the decisions of remittance senders (or receivers) to invest more or less is a rational choice about the use of their income, according to the general economic situation in their countries. Household productive investments do not depend on income, but rather on interest rates, stock prices, sound macroeconomic policies and stable economic growth (</a:t>
            </a:r>
            <a:r>
              <a:rPr lang="en-GB" sz="1050" dirty="0" err="1">
                <a:solidFill>
                  <a:schemeClr val="tx1"/>
                </a:solidFill>
                <a:latin typeface="Trebuchet MS" panose="020B0603020202020204" pitchFamily="34" charset="0"/>
              </a:rPr>
              <a:t>Puri</a:t>
            </a:r>
            <a:r>
              <a:rPr lang="en-GB" sz="1050" dirty="0">
                <a:solidFill>
                  <a:schemeClr val="tx1"/>
                </a:solidFill>
                <a:latin typeface="Trebuchet MS" panose="020B0603020202020204" pitchFamily="34" charset="0"/>
              </a:rPr>
              <a:t> and </a:t>
            </a:r>
            <a:r>
              <a:rPr lang="en-GB" sz="1050" dirty="0" err="1">
                <a:solidFill>
                  <a:schemeClr val="tx1"/>
                </a:solidFill>
                <a:latin typeface="Trebuchet MS" panose="020B0603020202020204" pitchFamily="34" charset="0"/>
              </a:rPr>
              <a:t>Ritzema</a:t>
            </a:r>
            <a:r>
              <a:rPr lang="en-GB" sz="1050" dirty="0">
                <a:solidFill>
                  <a:schemeClr val="tx1"/>
                </a:solidFill>
                <a:latin typeface="Trebuchet MS" panose="020B0603020202020204" pitchFamily="34" charset="0"/>
              </a:rPr>
              <a:t>, 1999). Recent economic research shows that remittances, even when not invested, can have an important multiplier effect. One remittance dollar spent on basic needs will stimulate retail sales, which stimulates further demand for goods and services, which then stimulates output and employment (Lowell and de la Garza, 2000).</a:t>
            </a:r>
          </a:p>
          <a:p>
            <a:pPr marL="342900" lvl="0" algn="just">
              <a:buClr>
                <a:schemeClr val="tx1"/>
              </a:buClr>
              <a:buSzPct val="100000"/>
              <a:buAutoNum type="arabicPeriod"/>
            </a:pPr>
            <a:endParaRPr sz="11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3"/>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5">
                    <a:lumMod val="75000"/>
                  </a:schemeClr>
                </a:solidFill>
                <a:latin typeface="Century Gothic" panose="020B0502020202020204" pitchFamily="34" charset="0"/>
                <a:ea typeface="Georgia"/>
                <a:cs typeface="Georgia"/>
                <a:sym typeface="Georgia"/>
              </a:rPr>
              <a:t>Adding more depth…</a:t>
            </a:r>
            <a:endParaRPr b="1" i="1" dirty="0">
              <a:ln w="15875">
                <a:solidFill>
                  <a:schemeClr val="tx1"/>
                </a:solidFill>
              </a:ln>
              <a:solidFill>
                <a:schemeClr val="accent5">
                  <a:lumMod val="75000"/>
                </a:schemeClr>
              </a:solidFill>
              <a:latin typeface="Century Gothic" panose="020B0502020202020204" pitchFamily="34" charset="0"/>
              <a:ea typeface="Georgia"/>
              <a:cs typeface="Georgia"/>
              <a:sym typeface="Georgia"/>
            </a:endParaRPr>
          </a:p>
        </p:txBody>
      </p:sp>
      <p:sp>
        <p:nvSpPr>
          <p:cNvPr id="9" name="Rectangle 8">
            <a:extLst>
              <a:ext uri="{FF2B5EF4-FFF2-40B4-BE49-F238E27FC236}">
                <a16:creationId xmlns:a16="http://schemas.microsoft.com/office/drawing/2014/main" id="{560C730B-F519-4476-B9B1-99659440CFF9}"/>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8</a:t>
            </a:r>
          </a:p>
        </p:txBody>
      </p:sp>
      <p:sp>
        <p:nvSpPr>
          <p:cNvPr id="11" name="Rectangle 10">
            <a:extLst>
              <a:ext uri="{FF2B5EF4-FFF2-40B4-BE49-F238E27FC236}">
                <a16:creationId xmlns:a16="http://schemas.microsoft.com/office/drawing/2014/main" id="{C65954AA-64BC-4013-8926-1EE1DDF68FA8}"/>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 &amp; LOSERS”</a:t>
            </a:r>
          </a:p>
        </p:txBody>
      </p:sp>
    </p:spTree>
    <p:extLst>
      <p:ext uri="{BB962C8B-B14F-4D97-AF65-F5344CB8AC3E}">
        <p14:creationId xmlns:p14="http://schemas.microsoft.com/office/powerpoint/2010/main" val="3339679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400" b="1" dirty="0">
                <a:solidFill>
                  <a:schemeClr val="tx1"/>
                </a:solidFill>
                <a:latin typeface="Trebuchet MS" panose="020B0603020202020204" pitchFamily="34" charset="0"/>
                <a:ea typeface="Georgia"/>
                <a:cs typeface="Georgia"/>
                <a:sym typeface="Georgia"/>
              </a:rPr>
              <a:t>Globalisation is a little bit like the whole chicken-egg situation – you are constantly asking yourself: “what came first?”</a:t>
            </a: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400" dirty="0">
                <a:solidFill>
                  <a:schemeClr val="tx1"/>
                </a:solidFill>
                <a:latin typeface="Trebuchet MS" panose="020B0603020202020204" pitchFamily="34" charset="0"/>
                <a:sym typeface="Georgia"/>
              </a:rPr>
              <a:t>Now it’s over to you – you decide the article/YouTube video/website/etc and you can use your own research to complete the below table:</a:t>
            </a: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3"/>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lvl="0" algn="ctr"/>
            <a:r>
              <a:rPr lang="en-GB" b="1" i="1" dirty="0">
                <a:ln w="15875">
                  <a:solidFill>
                    <a:schemeClr val="tx1"/>
                  </a:solidFill>
                </a:ln>
                <a:solidFill>
                  <a:srgbClr val="FFC000"/>
                </a:solidFill>
                <a:latin typeface="Century Gothic" panose="020B0502020202020204" pitchFamily="34" charset="0"/>
                <a:ea typeface="Georgia"/>
                <a:cs typeface="Georgia"/>
                <a:sym typeface="Georgia"/>
              </a:rPr>
              <a:t>Over to you 5!</a:t>
            </a:r>
            <a:endParaRPr b="1" i="1" dirty="0">
              <a:ln w="15875">
                <a:solidFill>
                  <a:schemeClr val="tx1"/>
                </a:solidFill>
              </a:ln>
              <a:solidFill>
                <a:srgbClr val="FFC000"/>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81AB8799-5A76-453A-8478-482A64825EF6}"/>
              </a:ext>
            </a:extLst>
          </p:cNvPr>
          <p:cNvSpPr/>
          <p:nvPr/>
        </p:nvSpPr>
        <p:spPr>
          <a:xfrm>
            <a:off x="2931811" y="3038185"/>
            <a:ext cx="994228" cy="595085"/>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graphicFrame>
        <p:nvGraphicFramePr>
          <p:cNvPr id="2" name="Table 2">
            <a:extLst>
              <a:ext uri="{FF2B5EF4-FFF2-40B4-BE49-F238E27FC236}">
                <a16:creationId xmlns:a16="http://schemas.microsoft.com/office/drawing/2014/main" id="{6316C774-23A6-41E0-941A-13C177BEE96E}"/>
              </a:ext>
            </a:extLst>
          </p:cNvPr>
          <p:cNvGraphicFramePr>
            <a:graphicFrameLocks noGrp="1"/>
          </p:cNvGraphicFramePr>
          <p:nvPr>
            <p:extLst>
              <p:ext uri="{D42A27DB-BD31-4B8C-83A1-F6EECF244321}">
                <p14:modId xmlns:p14="http://schemas.microsoft.com/office/powerpoint/2010/main" val="4254493829"/>
              </p:ext>
            </p:extLst>
          </p:nvPr>
        </p:nvGraphicFramePr>
        <p:xfrm>
          <a:off x="233775" y="3779486"/>
          <a:ext cx="6390300" cy="5090160"/>
        </p:xfrm>
        <a:graphic>
          <a:graphicData uri="http://schemas.openxmlformats.org/drawingml/2006/table">
            <a:tbl>
              <a:tblPr firstRow="1" bandRow="1">
                <a:tableStyleId>{35758FB7-9AC5-4552-8A53-C91805E547FA}</a:tableStyleId>
              </a:tblPr>
              <a:tblGrid>
                <a:gridCol w="3195150">
                  <a:extLst>
                    <a:ext uri="{9D8B030D-6E8A-4147-A177-3AD203B41FA5}">
                      <a16:colId xmlns:a16="http://schemas.microsoft.com/office/drawing/2014/main" val="606925933"/>
                    </a:ext>
                  </a:extLst>
                </a:gridCol>
                <a:gridCol w="3195150">
                  <a:extLst>
                    <a:ext uri="{9D8B030D-6E8A-4147-A177-3AD203B41FA5}">
                      <a16:colId xmlns:a16="http://schemas.microsoft.com/office/drawing/2014/main" val="2424452385"/>
                    </a:ext>
                  </a:extLst>
                </a:gridCol>
              </a:tblGrid>
              <a:tr h="385383">
                <a:tc>
                  <a:txBody>
                    <a:bodyPr/>
                    <a:lstStyle/>
                    <a:p>
                      <a:pPr algn="ctr"/>
                      <a:r>
                        <a:rPr lang="en-GB" dirty="0">
                          <a:latin typeface="Trebuchet MS" panose="020B0603020202020204" pitchFamily="34" charset="0"/>
                        </a:rPr>
                        <a:t>How globalisation drives the flow of labour</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latin typeface="Trebuchet MS" panose="020B0603020202020204" pitchFamily="34" charset="0"/>
                        </a:rPr>
                        <a:t>How the flow of labour drives globalisation</a:t>
                      </a:r>
                    </a:p>
                  </a:txBody>
                  <a:tcPr/>
                </a:tc>
                <a:extLst>
                  <a:ext uri="{0D108BD9-81ED-4DB2-BD59-A6C34878D82A}">
                    <a16:rowId xmlns:a16="http://schemas.microsoft.com/office/drawing/2014/main" val="1137976079"/>
                  </a:ext>
                </a:extLst>
              </a:tr>
              <a:tr h="632308">
                <a:tc>
                  <a:txBody>
                    <a:bodyPr/>
                    <a:lstStyle/>
                    <a:p>
                      <a:endParaRPr lang="en-GB"/>
                    </a:p>
                  </a:txBody>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2391386220"/>
                  </a:ext>
                </a:extLst>
              </a:tr>
            </a:tbl>
          </a:graphicData>
        </a:graphic>
      </p:graphicFrame>
      <p:sp>
        <p:nvSpPr>
          <p:cNvPr id="7" name="Ribbon: Tilted Down 6">
            <a:extLst>
              <a:ext uri="{FF2B5EF4-FFF2-40B4-BE49-F238E27FC236}">
                <a16:creationId xmlns:a16="http://schemas.microsoft.com/office/drawing/2014/main" id="{4372F63A-4B8B-4CE4-9E0E-53406FF84A09}"/>
              </a:ext>
            </a:extLst>
          </p:cNvPr>
          <p:cNvSpPr/>
          <p:nvPr/>
        </p:nvSpPr>
        <p:spPr>
          <a:xfrm>
            <a:off x="406325" y="4419601"/>
            <a:ext cx="6045200" cy="508000"/>
          </a:xfrm>
          <a:prstGeom prst="ribbon">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200" b="1" u="sng" dirty="0">
                <a:latin typeface="Trebuchet MS" panose="020B0603020202020204" pitchFamily="34" charset="0"/>
              </a:rPr>
              <a:t>Hints:</a:t>
            </a:r>
            <a:r>
              <a:rPr lang="en-GB" sz="1200" dirty="0">
                <a:latin typeface="Trebuchet MS" panose="020B0603020202020204" pitchFamily="34" charset="0"/>
              </a:rPr>
              <a:t> free movement areas (EU), spread of culture (i.e. food), etc…</a:t>
            </a:r>
          </a:p>
        </p:txBody>
      </p:sp>
    </p:spTree>
    <p:extLst>
      <p:ext uri="{BB962C8B-B14F-4D97-AF65-F5344CB8AC3E}">
        <p14:creationId xmlns:p14="http://schemas.microsoft.com/office/powerpoint/2010/main" val="2910068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C8D7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200" dirty="0">
                <a:solidFill>
                  <a:schemeClr val="tx1"/>
                </a:solidFill>
                <a:latin typeface="Trebuchet MS" panose="020B0603020202020204" pitchFamily="34" charset="0"/>
                <a:ea typeface="Georgia"/>
                <a:cs typeface="Georgia"/>
                <a:sym typeface="Georgia"/>
              </a:rPr>
              <a:t>The ‘global shift’ is a consequence of globalisation and the increase of foreign direct investment by TNCs in newly industrialising countries (NEEs – these include the Asian Tigers – South Korea, Taiwan, Singapore and Hong Kong, which started industrialising in the 1960s – and China and India) and recently industrialising countries (these include the Philippines, Indonesia and Cambodia; countries which began industrialising in the 1980s). </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Global shift means an increase in proportion of global manufacturing carried out in NEEs in the last 30 years. The majority of this is happening in Asia. Global shift has led to deindustrialisation in key industrial areas in the UK (South Wales, for example) and combined with outsourcing (</a:t>
            </a:r>
            <a:r>
              <a:rPr lang="en-GB" sz="1200" dirty="0">
                <a:solidFill>
                  <a:schemeClr val="tx1"/>
                </a:solidFill>
                <a:latin typeface="Trebuchet MS" panose="020B0603020202020204" pitchFamily="34" charset="0"/>
              </a:rPr>
              <a:t>when a company hires another individual to perform tasks) has led to huge job losses in developed countries.</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Use </a:t>
            </a:r>
            <a:r>
              <a:rPr lang="en-GB" sz="1200" b="1" u="sng" dirty="0">
                <a:solidFill>
                  <a:schemeClr val="tx1"/>
                </a:solidFill>
                <a:latin typeface="Trebuchet MS" panose="020B0603020202020204" pitchFamily="34" charset="0"/>
                <a:ea typeface="Georgia"/>
                <a:cs typeface="Georgia"/>
                <a:sym typeface="Georgia"/>
              </a:rPr>
              <a:t>four</a:t>
            </a:r>
            <a:r>
              <a:rPr lang="en-GB" sz="1200" dirty="0">
                <a:solidFill>
                  <a:schemeClr val="tx1"/>
                </a:solidFill>
                <a:latin typeface="Trebuchet MS" panose="020B0603020202020204" pitchFamily="34" charset="0"/>
                <a:ea typeface="Georgia"/>
                <a:cs typeface="Georgia"/>
                <a:sym typeface="Georgia"/>
              </a:rPr>
              <a:t> of the following links and your own research to look into the global shift and outsourcing and its negative economic impacts worldwide:</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https://www.thebalance.com/how-outsourcing-jobs-affects-the-u-s-economy-3306279</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https://www.bbc.co.uk/news/business-38600270</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https://ftalphaville.ft.com/2016/12/06/2180771/how-many-us-manufacturing-jobs-were-lost-to-globalisation/</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https://www.epi.org/publication/china-trade-outsourcing-and-jobs/</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https://www.theguardian.com/world/2009/nov/01/detroit-michigan-economy-recession-unemployment</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8">
                  <a:extLst>
                    <a:ext uri="{A12FA001-AC4F-418D-AE19-62706E023703}">
                      <ahyp:hlinkClr xmlns:ahyp="http://schemas.microsoft.com/office/drawing/2018/hyperlinkcolor" val="tx"/>
                    </a:ext>
                  </a:extLst>
                </a:hlinkClick>
              </a:rPr>
              <a:t>https://www.governing.com/commentary/gov-legacy-city-struggling-cities.html</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9">
                  <a:extLst>
                    <a:ext uri="{A12FA001-AC4F-418D-AE19-62706E023703}">
                      <ahyp:hlinkClr xmlns:ahyp="http://schemas.microsoft.com/office/drawing/2018/hyperlinkcolor" val="tx"/>
                    </a:ext>
                  </a:extLst>
                </a:hlinkClick>
              </a:rPr>
              <a:t>https://www.ft.com/content/b2751878-c10d-11e5-846f-79b0e3d20eaf</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0">
                  <a:extLst>
                    <a:ext uri="{A12FA001-AC4F-418D-AE19-62706E023703}">
                      <ahyp:hlinkClr xmlns:ahyp="http://schemas.microsoft.com/office/drawing/2018/hyperlinkcolor" val="tx"/>
                    </a:ext>
                  </a:extLst>
                </a:hlinkClick>
              </a:rPr>
              <a:t>https://www.theguardian.com/business/2019/may/29/redcar-how-the-end-of-steel-left-a-tragic-legacy-in-a-proud-town</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1">
                  <a:extLst>
                    <a:ext uri="{A12FA001-AC4F-418D-AE19-62706E023703}">
                      <ahyp:hlinkClr xmlns:ahyp="http://schemas.microsoft.com/office/drawing/2018/hyperlinkcolor" val="tx"/>
                    </a:ext>
                  </a:extLst>
                </a:hlinkClick>
              </a:rPr>
              <a:t>https://www.economicshelp.org/blog/27657/unemployment/structural-unemployment/</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endParaRPr sz="12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12"/>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220F91"/>
                </a:solidFill>
                <a:latin typeface="Century Gothic" panose="020B0502020202020204" pitchFamily="34" charset="0"/>
                <a:ea typeface="Georgia"/>
                <a:cs typeface="Georgia"/>
                <a:sym typeface="Georgia"/>
              </a:rPr>
              <a:t>Global shift!</a:t>
            </a:r>
            <a:endParaRPr b="1" i="1" dirty="0">
              <a:ln w="15875">
                <a:solidFill>
                  <a:schemeClr val="tx1"/>
                </a:solidFill>
              </a:ln>
              <a:solidFill>
                <a:srgbClr val="220F91"/>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A6FDE857-9202-4A09-97F6-FC325BF2A134}"/>
              </a:ext>
            </a:extLst>
          </p:cNvPr>
          <p:cNvSpPr/>
          <p:nvPr/>
        </p:nvSpPr>
        <p:spPr>
          <a:xfrm>
            <a:off x="2931811" y="8512145"/>
            <a:ext cx="994228" cy="52977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9" name="Rectangle 8">
            <a:extLst>
              <a:ext uri="{FF2B5EF4-FFF2-40B4-BE49-F238E27FC236}">
                <a16:creationId xmlns:a16="http://schemas.microsoft.com/office/drawing/2014/main" id="{560C730B-F519-4476-B9B1-99659440CFF9}"/>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9</a:t>
            </a:r>
          </a:p>
        </p:txBody>
      </p:sp>
      <p:sp>
        <p:nvSpPr>
          <p:cNvPr id="11" name="Rectangle 10">
            <a:extLst>
              <a:ext uri="{FF2B5EF4-FFF2-40B4-BE49-F238E27FC236}">
                <a16:creationId xmlns:a16="http://schemas.microsoft.com/office/drawing/2014/main" id="{C65954AA-64BC-4013-8926-1EE1DDF68FA8}"/>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 &amp; </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LOSERS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p>
        </p:txBody>
      </p:sp>
      <p:pic>
        <p:nvPicPr>
          <p:cNvPr id="3" name="Picture 2">
            <a:extLst>
              <a:ext uri="{FF2B5EF4-FFF2-40B4-BE49-F238E27FC236}">
                <a16:creationId xmlns:a16="http://schemas.microsoft.com/office/drawing/2014/main" id="{928C50CC-5FC1-4DFE-9CC8-025B5AA73FA2}"/>
              </a:ext>
            </a:extLst>
          </p:cNvPr>
          <p:cNvPicPr>
            <a:picLocks/>
          </p:cNvPicPr>
          <p:nvPr/>
        </p:nvPicPr>
        <p:blipFill>
          <a:blip r:embed="rId13"/>
          <a:stretch>
            <a:fillRect/>
          </a:stretch>
        </p:blipFill>
        <p:spPr>
          <a:xfrm>
            <a:off x="1637902" y="695370"/>
            <a:ext cx="770400" cy="792000"/>
          </a:xfrm>
          <a:prstGeom prst="rect">
            <a:avLst/>
          </a:prstGeom>
        </p:spPr>
      </p:pic>
      <p:pic>
        <p:nvPicPr>
          <p:cNvPr id="12" name="Picture 11">
            <a:extLst>
              <a:ext uri="{FF2B5EF4-FFF2-40B4-BE49-F238E27FC236}">
                <a16:creationId xmlns:a16="http://schemas.microsoft.com/office/drawing/2014/main" id="{8250EED6-69F7-4B0E-A157-6A8302A275AB}"/>
              </a:ext>
            </a:extLst>
          </p:cNvPr>
          <p:cNvPicPr>
            <a:picLocks/>
          </p:cNvPicPr>
          <p:nvPr/>
        </p:nvPicPr>
        <p:blipFill>
          <a:blip r:embed="rId13"/>
          <a:stretch>
            <a:fillRect/>
          </a:stretch>
        </p:blipFill>
        <p:spPr>
          <a:xfrm>
            <a:off x="4449700" y="695370"/>
            <a:ext cx="770400" cy="792000"/>
          </a:xfrm>
          <a:prstGeom prst="rect">
            <a:avLst/>
          </a:prstGeom>
        </p:spPr>
      </p:pic>
    </p:spTree>
    <p:extLst>
      <p:ext uri="{BB962C8B-B14F-4D97-AF65-F5344CB8AC3E}">
        <p14:creationId xmlns:p14="http://schemas.microsoft.com/office/powerpoint/2010/main" val="1545554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233775" y="791156"/>
            <a:ext cx="6390300" cy="1886730"/>
          </a:xfrm>
          <a:prstGeom prst="rect">
            <a:avLst/>
          </a:prstGeom>
        </p:spPr>
        <p:txBody>
          <a:bodyPr spcFirstLastPara="1" wrap="square" lIns="91425" tIns="91425" rIns="91425" bIns="91425" anchor="t" anchorCtr="0">
            <a:noAutofit/>
          </a:bodyPr>
          <a:lstStyle/>
          <a:p>
            <a:pPr algn="ctr"/>
            <a:r>
              <a:rPr lang="en-GB" b="1" i="1" dirty="0">
                <a:ln>
                  <a:solidFill>
                    <a:schemeClr val="tx1"/>
                  </a:solidFill>
                </a:ln>
                <a:solidFill>
                  <a:srgbClr val="00B050"/>
                </a:solidFill>
                <a:latin typeface="Century Gothic" panose="020B0502020202020204" pitchFamily="34" charset="0"/>
              </a:rPr>
              <a:t>“Globalisation is undoubtedly a force for good”</a:t>
            </a:r>
            <a:br>
              <a:rPr lang="en-GB" dirty="0">
                <a:latin typeface="Century Gothic" panose="020B0502020202020204" pitchFamily="34" charset="0"/>
              </a:rPr>
            </a:br>
            <a:r>
              <a:rPr lang="en-GB" sz="2000" dirty="0">
                <a:latin typeface="Century Gothic" panose="020B0502020202020204" pitchFamily="34" charset="0"/>
              </a:rPr>
              <a:t>Do you agree with this statement?</a:t>
            </a:r>
            <a:endParaRPr lang="en-GB" dirty="0">
              <a:latin typeface="Century Gothic" panose="020B0502020202020204" pitchFamily="34" charset="0"/>
            </a:endParaRPr>
          </a:p>
        </p:txBody>
      </p:sp>
      <p:sp>
        <p:nvSpPr>
          <p:cNvPr id="68" name="Google Shape;68;p14"/>
          <p:cNvSpPr txBox="1">
            <a:spLocks noGrp="1"/>
          </p:cNvSpPr>
          <p:nvPr>
            <p:ph type="body" idx="1"/>
          </p:nvPr>
        </p:nvSpPr>
        <p:spPr>
          <a:xfrm>
            <a:off x="0" y="2286005"/>
            <a:ext cx="6858000" cy="6100879"/>
          </a:xfrm>
          <a:prstGeom prst="rect">
            <a:avLst/>
          </a:prstGeom>
        </p:spPr>
        <p:txBody>
          <a:bodyPr spcFirstLastPara="1" wrap="square" lIns="91425" tIns="91425" rIns="91425" bIns="91425" anchor="t" anchorCtr="0">
            <a:noAutofit/>
          </a:bodyPr>
          <a:lstStyle/>
          <a:p>
            <a:pPr marL="114300" indent="0">
              <a:buNone/>
            </a:pPr>
            <a:r>
              <a:rPr lang="en-GB" sz="1400" dirty="0">
                <a:solidFill>
                  <a:schemeClr val="tx1"/>
                </a:solidFill>
                <a:latin typeface="Trebuchet MS" panose="020B0603020202020204" pitchFamily="34" charset="0"/>
              </a:rPr>
              <a:t>By the time you’ve completed this project, you will have explored:</a:t>
            </a:r>
          </a:p>
          <a:p>
            <a:pPr marL="114300" indent="0">
              <a:buNone/>
            </a:pPr>
            <a:endParaRPr lang="en-GB" sz="1400" dirty="0">
              <a:solidFill>
                <a:schemeClr val="tx1"/>
              </a:solidFill>
              <a:latin typeface="Trebuchet MS" panose="020B0603020202020204" pitchFamily="34" charset="0"/>
            </a:endParaRPr>
          </a:p>
          <a:p>
            <a:pPr>
              <a:buFont typeface="Wingdings" panose="05000000000000000000" pitchFamily="2" charset="2"/>
              <a:buChar char="ü"/>
            </a:pPr>
            <a:r>
              <a:rPr lang="en-GB" sz="1400" dirty="0">
                <a:solidFill>
                  <a:schemeClr val="tx1"/>
                </a:solidFill>
                <a:latin typeface="Trebuchet MS" panose="020B0603020202020204" pitchFamily="34" charset="0"/>
              </a:rPr>
              <a:t>What globalisation is.</a:t>
            </a:r>
          </a:p>
          <a:p>
            <a:pPr>
              <a:buFont typeface="Wingdings" panose="05000000000000000000" pitchFamily="2" charset="2"/>
              <a:buChar char="ü"/>
            </a:pPr>
            <a:r>
              <a:rPr lang="en-GB" sz="1400" dirty="0">
                <a:solidFill>
                  <a:schemeClr val="tx1"/>
                </a:solidFill>
                <a:latin typeface="Trebuchet MS" panose="020B0603020202020204" pitchFamily="34" charset="0"/>
              </a:rPr>
              <a:t>What drives globalisation.</a:t>
            </a:r>
          </a:p>
          <a:p>
            <a:pPr>
              <a:buFont typeface="Wingdings" panose="05000000000000000000" pitchFamily="2" charset="2"/>
              <a:buChar char="ü"/>
            </a:pPr>
            <a:r>
              <a:rPr lang="en-GB" sz="1400" dirty="0">
                <a:solidFill>
                  <a:schemeClr val="tx1"/>
                </a:solidFill>
                <a:latin typeface="Trebuchet MS" panose="020B0603020202020204" pitchFamily="34" charset="0"/>
              </a:rPr>
              <a:t>Who globalisation affects.</a:t>
            </a:r>
          </a:p>
          <a:p>
            <a:pPr>
              <a:buFont typeface="Wingdings" panose="05000000000000000000" pitchFamily="2" charset="2"/>
              <a:buChar char="ü"/>
            </a:pPr>
            <a:r>
              <a:rPr lang="en-GB" sz="1400" dirty="0">
                <a:solidFill>
                  <a:schemeClr val="tx1"/>
                </a:solidFill>
                <a:latin typeface="Trebuchet MS" panose="020B0603020202020204" pitchFamily="34" charset="0"/>
              </a:rPr>
              <a:t>How globalisation impacts you and others on the “local” level, both positively and negatively.</a:t>
            </a:r>
          </a:p>
          <a:p>
            <a:pPr>
              <a:buFont typeface="Wingdings" panose="05000000000000000000" pitchFamily="2" charset="2"/>
              <a:buChar char="ü"/>
            </a:pPr>
            <a:r>
              <a:rPr lang="en-GB" sz="1400" dirty="0">
                <a:solidFill>
                  <a:schemeClr val="tx1"/>
                </a:solidFill>
                <a:latin typeface="Trebuchet MS" panose="020B0603020202020204" pitchFamily="34" charset="0"/>
              </a:rPr>
              <a:t>How globalisation creates “winners and losers”.</a:t>
            </a:r>
          </a:p>
          <a:p>
            <a:pPr>
              <a:buFont typeface="Wingdings" panose="05000000000000000000" pitchFamily="2" charset="2"/>
              <a:buChar char="ü"/>
            </a:pPr>
            <a:r>
              <a:rPr lang="en-GB" sz="1400" dirty="0">
                <a:solidFill>
                  <a:schemeClr val="tx1"/>
                </a:solidFill>
                <a:latin typeface="Trebuchet MS" panose="020B0603020202020204" pitchFamily="34" charset="0"/>
              </a:rPr>
              <a:t>How globalisation can be a force for good socially, economically and environmentally.</a:t>
            </a:r>
          </a:p>
          <a:p>
            <a:pPr>
              <a:buFont typeface="Wingdings" panose="05000000000000000000" pitchFamily="2" charset="2"/>
              <a:buChar char="ü"/>
            </a:pPr>
            <a:r>
              <a:rPr lang="en-GB" sz="1400" dirty="0">
                <a:solidFill>
                  <a:schemeClr val="tx1"/>
                </a:solidFill>
                <a:latin typeface="Trebuchet MS" panose="020B0603020202020204" pitchFamily="34" charset="0"/>
              </a:rPr>
              <a:t>How globalisation has been detrimental to people and places socially, economically and environmentally.</a:t>
            </a:r>
          </a:p>
          <a:p>
            <a:endParaRPr lang="en-GB" sz="1600" dirty="0">
              <a:solidFill>
                <a:schemeClr val="tx1"/>
              </a:solidFill>
              <a:latin typeface="Trebuchet MS" panose="020B0603020202020204" pitchFamily="34" charset="0"/>
            </a:endParaRPr>
          </a:p>
          <a:p>
            <a:endParaRPr lang="en-GB" sz="1600" dirty="0">
              <a:solidFill>
                <a:schemeClr val="tx1"/>
              </a:solidFill>
              <a:latin typeface="Trebuchet MS" panose="020B0603020202020204" pitchFamily="34" charset="0"/>
            </a:endParaRPr>
          </a:p>
        </p:txBody>
      </p:sp>
      <p:pic>
        <p:nvPicPr>
          <p:cNvPr id="2050" name="Picture 2" descr="Containerisation - the unsung hero of globalisation">
            <a:extLst>
              <a:ext uri="{FF2B5EF4-FFF2-40B4-BE49-F238E27FC236}">
                <a16:creationId xmlns:a16="http://schemas.microsoft.com/office/drawing/2014/main" id="{AC9B12C5-3E95-4DF6-BF86-A2EA8EBD8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 y="7155543"/>
            <a:ext cx="6858075" cy="19884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device, mirror&#10;&#10;Description automatically generated">
            <a:extLst>
              <a:ext uri="{FF2B5EF4-FFF2-40B4-BE49-F238E27FC236}">
                <a16:creationId xmlns:a16="http://schemas.microsoft.com/office/drawing/2014/main" id="{C8F6219B-FB09-49CC-B7CE-E3ECFA87F6AC}"/>
              </a:ext>
            </a:extLst>
          </p:cNvPr>
          <p:cNvPicPr>
            <a:picLocks noChangeAspect="1"/>
          </p:cNvPicPr>
          <p:nvPr/>
        </p:nvPicPr>
        <p:blipFill>
          <a:blip r:embed="rId4"/>
          <a:stretch>
            <a:fillRect/>
          </a:stretch>
        </p:blipFill>
        <p:spPr>
          <a:xfrm>
            <a:off x="6233886" y="0"/>
            <a:ext cx="543690" cy="791974"/>
          </a:xfrm>
          <a:prstGeom prst="rect">
            <a:avLst/>
          </a:prstGeom>
        </p:spPr>
      </p:pic>
      <p:sp>
        <p:nvSpPr>
          <p:cNvPr id="2" name="TextBox 1">
            <a:extLst>
              <a:ext uri="{FF2B5EF4-FFF2-40B4-BE49-F238E27FC236}">
                <a16:creationId xmlns:a16="http://schemas.microsoft.com/office/drawing/2014/main" id="{FE552E6C-4F67-4BA8-8C67-BCC245D4990F}"/>
              </a:ext>
            </a:extLst>
          </p:cNvPr>
          <p:cNvSpPr txBox="1"/>
          <p:nvPr/>
        </p:nvSpPr>
        <p:spPr>
          <a:xfrm>
            <a:off x="196716" y="5661512"/>
            <a:ext cx="6464417" cy="1015663"/>
          </a:xfrm>
          <a:prstGeom prst="rect">
            <a:avLst/>
          </a:prstGeom>
          <a:solidFill>
            <a:srgbClr val="92D050"/>
          </a:solidFill>
          <a:ln w="38100">
            <a:solidFill>
              <a:srgbClr val="00B050"/>
            </a:solidFill>
            <a:prstDash val="sysDot"/>
          </a:ln>
        </p:spPr>
        <p:txBody>
          <a:bodyPr wrap="square" rtlCol="0">
            <a:spAutoFit/>
          </a:bodyPr>
          <a:lstStyle/>
          <a:p>
            <a:r>
              <a:rPr lang="en-GB" sz="1200" dirty="0">
                <a:latin typeface="Trebuchet MS" panose="020B0603020202020204" pitchFamily="34" charset="0"/>
              </a:rPr>
              <a:t>“…globalisation is a powerful force that has influenced global growth and development. Driven by the mobility of goods, services, capital, labour and technology, it has brought a large array of new opportunities and benefits.  Yet globalisation also has attendant challenges and risks, manifested by imbalances in the distribution of its benefits and costs” </a:t>
            </a:r>
            <a:br>
              <a:rPr lang="en-GB" sz="1200" dirty="0">
                <a:latin typeface="Trebuchet MS" panose="020B0603020202020204" pitchFamily="34" charset="0"/>
              </a:rPr>
            </a:br>
            <a:r>
              <a:rPr lang="en-GB" sz="1200" dirty="0">
                <a:latin typeface="Trebuchet MS" panose="020B0603020202020204" pitchFamily="34" charset="0"/>
              </a:rPr>
              <a:t>			    UN Assistant Secretary-General S. Akhtar, 2013.</a:t>
            </a:r>
          </a:p>
        </p:txBody>
      </p:sp>
    </p:spTree>
    <p:extLst>
      <p:ext uri="{BB962C8B-B14F-4D97-AF65-F5344CB8AC3E}">
        <p14:creationId xmlns:p14="http://schemas.microsoft.com/office/powerpoint/2010/main" val="2525742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(5)</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val="20000"/>
                    </a:ext>
                  </a:extLst>
                </a:gridCol>
                <a:gridCol w="3225027">
                  <a:extLst>
                    <a:ext uri="{9D8B030D-6E8A-4147-A177-3AD203B41FA5}">
                      <a16:colId xmlns:a16="http://schemas.microsoft.com/office/drawing/2014/main"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extLst>
      <p:ext uri="{BB962C8B-B14F-4D97-AF65-F5344CB8AC3E}">
        <p14:creationId xmlns:p14="http://schemas.microsoft.com/office/powerpoint/2010/main" val="3047023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233850" y="573133"/>
            <a:ext cx="6390300" cy="1018200"/>
          </a:xfrm>
          <a:prstGeom prst="rect">
            <a:avLst/>
          </a:prstGeom>
        </p:spPr>
        <p:txBody>
          <a:bodyPr spcFirstLastPara="1" wrap="square" lIns="91425" tIns="91425" rIns="91425" bIns="91425" anchor="t" anchorCtr="0">
            <a:noAutofit/>
          </a:bodyPr>
          <a:lstStyle/>
          <a:p>
            <a:pPr lvl="0" algn="ctr"/>
            <a:r>
              <a:rPr lang="en-GB" b="1" dirty="0">
                <a:ln w="15875">
                  <a:solidFill>
                    <a:schemeClr val="tx1"/>
                  </a:solidFill>
                </a:ln>
                <a:solidFill>
                  <a:srgbClr val="7030A0"/>
                </a:solidFill>
                <a:latin typeface="Century Gothic" panose="020B0502020202020204" pitchFamily="34" charset="0"/>
                <a:ea typeface="Georgia"/>
                <a:cs typeface="Georgia"/>
                <a:sym typeface="Georgia"/>
              </a:rPr>
              <a:t>Self-reflection 3</a:t>
            </a:r>
            <a:endParaRPr dirty="0">
              <a:solidFill>
                <a:srgbClr val="7030A0"/>
              </a:solidFill>
              <a:latin typeface="Georgia"/>
              <a:ea typeface="Georgia"/>
              <a:cs typeface="Georgia"/>
              <a:sym typeface="Georgia"/>
            </a:endParaRPr>
          </a:p>
        </p:txBody>
      </p:sp>
      <p:sp>
        <p:nvSpPr>
          <p:cNvPr id="126" name="Google Shape;126;p22"/>
          <p:cNvSpPr txBox="1">
            <a:spLocks noGrp="1"/>
          </p:cNvSpPr>
          <p:nvPr>
            <p:ph type="body" idx="1"/>
          </p:nvPr>
        </p:nvSpPr>
        <p:spPr>
          <a:xfrm>
            <a:off x="233850" y="1259399"/>
            <a:ext cx="6390300" cy="731146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solidFill>
                  <a:srgbClr val="000000"/>
                </a:solidFill>
                <a:latin typeface="Trebuchet MS" panose="020B0603020202020204" pitchFamily="34" charset="0"/>
                <a:ea typeface="Georgia"/>
                <a:cs typeface="Georgia"/>
                <a:sym typeface="Georgia"/>
              </a:rPr>
              <a:t>Before progressing any further, this is a good point to take a moment to reflect on your work so far:</a:t>
            </a: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How are you researching the positives and negatives of globalisation? What resources are you mostly using and why?</a:t>
            </a:r>
            <a:endParaRPr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How easy have you found it to carry out your own research?</a:t>
            </a: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What view are you forming at the moment – is globalisation a force for good?</a:t>
            </a:r>
            <a:endParaRPr sz="1400" dirty="0">
              <a:solidFill>
                <a:srgbClr val="000000"/>
              </a:solidFill>
              <a:latin typeface="Trebuchet MS" panose="020B0603020202020204" pitchFamily="34" charset="0"/>
              <a:ea typeface="Georgia"/>
              <a:cs typeface="Georgia"/>
              <a:sym typeface="Georgia"/>
            </a:endParaRPr>
          </a:p>
          <a:p>
            <a:pPr marL="0" lvl="0" indent="0" algn="l" rtl="0">
              <a:spcBef>
                <a:spcPts val="1600"/>
              </a:spcBef>
              <a:spcAft>
                <a:spcPts val="1600"/>
              </a:spcAft>
              <a:buNone/>
            </a:pPr>
            <a:endParaRPr sz="1400" dirty="0">
              <a:solidFill>
                <a:srgbClr val="000000"/>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DE2F0897-6B42-4E05-BE3E-5EC3F0076548}"/>
              </a:ext>
            </a:extLst>
          </p:cNvPr>
          <p:cNvPicPr>
            <a:picLocks noChangeAspect="1"/>
          </p:cNvPicPr>
          <p:nvPr/>
        </p:nvPicPr>
        <p:blipFill>
          <a:blip r:embed="rId3"/>
          <a:stretch>
            <a:fillRect/>
          </a:stretch>
        </p:blipFill>
        <p:spPr>
          <a:xfrm>
            <a:off x="6233886" y="0"/>
            <a:ext cx="543690" cy="791974"/>
          </a:xfrm>
          <a:prstGeom prst="rect">
            <a:avLst/>
          </a:prstGeom>
        </p:spPr>
      </p:pic>
    </p:spTree>
    <p:extLst>
      <p:ext uri="{BB962C8B-B14F-4D97-AF65-F5344CB8AC3E}">
        <p14:creationId xmlns:p14="http://schemas.microsoft.com/office/powerpoint/2010/main" val="3648579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88EEA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400" dirty="0">
                <a:solidFill>
                  <a:schemeClr val="tx1"/>
                </a:solidFill>
                <a:latin typeface="Trebuchet MS" panose="020B0603020202020204" pitchFamily="34" charset="0"/>
                <a:ea typeface="Georgia"/>
                <a:cs typeface="Georgia"/>
                <a:sym typeface="Georgia"/>
              </a:rPr>
              <a:t>The outsourcing of jobs is a contentious issue – whilst it does “take” from end of the world, it does then “give” to another. A job in software engineering “lost” to an American worker is “gained” by an Indian worker.</a:t>
            </a:r>
            <a:endParaRPr lang="en-GB" sz="1400" dirty="0">
              <a:solidFill>
                <a:schemeClr val="tx1"/>
              </a:solidFill>
              <a:latin typeface="Trebuchet MS" panose="020B0603020202020204" pitchFamily="34" charset="0"/>
            </a:endParaRP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0" lvl="0" indent="0" algn="just">
              <a:buNone/>
            </a:pPr>
            <a:r>
              <a:rPr lang="en-GB" sz="1400" dirty="0">
                <a:solidFill>
                  <a:schemeClr val="tx1"/>
                </a:solidFill>
                <a:latin typeface="Trebuchet MS" panose="020B0603020202020204" pitchFamily="34" charset="0"/>
                <a:ea typeface="Georgia"/>
                <a:cs typeface="Georgia"/>
                <a:sym typeface="Georgia"/>
              </a:rPr>
              <a:t>Use </a:t>
            </a:r>
            <a:r>
              <a:rPr lang="en-GB" sz="1400" b="1" u="sng" dirty="0">
                <a:solidFill>
                  <a:schemeClr val="tx1"/>
                </a:solidFill>
                <a:latin typeface="Trebuchet MS" panose="020B0603020202020204" pitchFamily="34" charset="0"/>
                <a:ea typeface="Georgia"/>
                <a:cs typeface="Georgia"/>
                <a:sym typeface="Georgia"/>
              </a:rPr>
              <a:t>four</a:t>
            </a:r>
            <a:r>
              <a:rPr lang="en-GB" sz="1400" dirty="0">
                <a:solidFill>
                  <a:schemeClr val="tx1"/>
                </a:solidFill>
                <a:latin typeface="Trebuchet MS" panose="020B0603020202020204" pitchFamily="34" charset="0"/>
                <a:ea typeface="Georgia"/>
                <a:cs typeface="Georgia"/>
                <a:sym typeface="Georgia"/>
              </a:rPr>
              <a:t> of the following links and your own research to look into the outsourcing and its positive economic impacts worldwide:</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https://outsourcingangel.com/how-does-outsourcing-help-developing-countries/</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https://www.dailysabah.com/opinion/2014/06/17/is-outsourcing-a-chance-for-developing-countries</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https://www.forbes.com/sites/morganhartley/2012/12/16/the-culture-shock-of-indias-call-centers/#1f84953972f5</a:t>
            </a:r>
            <a:r>
              <a:rPr lang="en-GB" sz="1200" dirty="0">
                <a:solidFill>
                  <a:schemeClr val="tx1"/>
                </a:solidFill>
                <a:latin typeface="Trebuchet MS" panose="020B0603020202020204" pitchFamily="34" charset="0"/>
              </a:rPr>
              <a:t> – India’s call centre workers, who massively benefit from outsourcing.</a:t>
            </a: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https://www.theguardian.com/sustainable-business/2014/jun/19/outsourcing-extreme-poverty-africa-south-asia-call-centres-ddd</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http://college.cengage.com/polisci/duncan/world_politics_sce/1e/assets/students/case/duncan_1e_case_ch13.pdf</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8">
                  <a:extLst>
                    <a:ext uri="{A12FA001-AC4F-418D-AE19-62706E023703}">
                      <ahyp:hlinkClr xmlns:ahyp="http://schemas.microsoft.com/office/drawing/2018/hyperlinkcolor" val="tx"/>
                    </a:ext>
                  </a:extLst>
                </a:hlinkClick>
              </a:rPr>
              <a:t>http://www.outsourcingportal.eu/en/how-can-outsourcing-drive-economic-growth</a:t>
            </a:r>
            <a:endParaRPr sz="12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9"/>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3">
                    <a:lumMod val="75000"/>
                  </a:schemeClr>
                </a:solidFill>
                <a:latin typeface="Century Gothic" panose="020B0502020202020204" pitchFamily="34" charset="0"/>
                <a:ea typeface="Georgia"/>
                <a:cs typeface="Georgia"/>
                <a:sym typeface="Georgia"/>
              </a:rPr>
              <a:t>Outsourcing!</a:t>
            </a:r>
            <a:endParaRPr b="1" i="1" dirty="0">
              <a:ln w="15875">
                <a:solidFill>
                  <a:schemeClr val="tx1"/>
                </a:solidFill>
              </a:ln>
              <a:solidFill>
                <a:schemeClr val="accent3">
                  <a:lumMod val="75000"/>
                </a:schemeClr>
              </a:solidFill>
              <a:latin typeface="Century Gothic" panose="020B0502020202020204" pitchFamily="34" charset="0"/>
              <a:ea typeface="Georgia"/>
              <a:cs typeface="Georgia"/>
              <a:sym typeface="Georgia"/>
            </a:endParaRPr>
          </a:p>
        </p:txBody>
      </p:sp>
      <p:sp>
        <p:nvSpPr>
          <p:cNvPr id="9" name="Rectangle 8">
            <a:extLst>
              <a:ext uri="{FF2B5EF4-FFF2-40B4-BE49-F238E27FC236}">
                <a16:creationId xmlns:a16="http://schemas.microsoft.com/office/drawing/2014/main" id="{560C730B-F519-4476-B9B1-99659440CFF9}"/>
              </a:ext>
            </a:extLst>
          </p:cNvPr>
          <p:cNvSpPr/>
          <p:nvPr/>
        </p:nvSpPr>
        <p:spPr>
          <a:xfrm>
            <a:off x="-54869" y="8777031"/>
            <a:ext cx="1172116"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10</a:t>
            </a:r>
          </a:p>
        </p:txBody>
      </p:sp>
      <p:sp>
        <p:nvSpPr>
          <p:cNvPr id="11" name="Rectangle 10">
            <a:extLst>
              <a:ext uri="{FF2B5EF4-FFF2-40B4-BE49-F238E27FC236}">
                <a16:creationId xmlns:a16="http://schemas.microsoft.com/office/drawing/2014/main" id="{C65954AA-64BC-4013-8926-1EE1DDF68FA8}"/>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 &amp; LOSERS”</a:t>
            </a:r>
          </a:p>
        </p:txBody>
      </p:sp>
      <p:sp>
        <p:nvSpPr>
          <p:cNvPr id="10" name="Arrow: Down 9">
            <a:extLst>
              <a:ext uri="{FF2B5EF4-FFF2-40B4-BE49-F238E27FC236}">
                <a16:creationId xmlns:a16="http://schemas.microsoft.com/office/drawing/2014/main" id="{32DCC4A9-982B-4821-9E87-2D8B2CF5A4B5}"/>
              </a:ext>
            </a:extLst>
          </p:cNvPr>
          <p:cNvSpPr/>
          <p:nvPr/>
        </p:nvSpPr>
        <p:spPr>
          <a:xfrm>
            <a:off x="2931811" y="8512145"/>
            <a:ext cx="994228" cy="52977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pic>
        <p:nvPicPr>
          <p:cNvPr id="2" name="Picture 1">
            <a:extLst>
              <a:ext uri="{FF2B5EF4-FFF2-40B4-BE49-F238E27FC236}">
                <a16:creationId xmlns:a16="http://schemas.microsoft.com/office/drawing/2014/main" id="{8FCA9D9C-527E-4206-BD3C-F2C2E11A6C8C}"/>
              </a:ext>
            </a:extLst>
          </p:cNvPr>
          <p:cNvPicPr>
            <a:picLocks/>
          </p:cNvPicPr>
          <p:nvPr/>
        </p:nvPicPr>
        <p:blipFill>
          <a:blip r:embed="rId10"/>
          <a:stretch>
            <a:fillRect/>
          </a:stretch>
        </p:blipFill>
        <p:spPr>
          <a:xfrm>
            <a:off x="1549874" y="727615"/>
            <a:ext cx="770400" cy="792000"/>
          </a:xfrm>
          <a:prstGeom prst="rect">
            <a:avLst/>
          </a:prstGeom>
        </p:spPr>
      </p:pic>
      <p:pic>
        <p:nvPicPr>
          <p:cNvPr id="13" name="Picture 12">
            <a:extLst>
              <a:ext uri="{FF2B5EF4-FFF2-40B4-BE49-F238E27FC236}">
                <a16:creationId xmlns:a16="http://schemas.microsoft.com/office/drawing/2014/main" id="{F25E3078-3C1C-4E4E-A560-F450D284CBE2}"/>
              </a:ext>
            </a:extLst>
          </p:cNvPr>
          <p:cNvPicPr>
            <a:picLocks/>
          </p:cNvPicPr>
          <p:nvPr/>
        </p:nvPicPr>
        <p:blipFill>
          <a:blip r:embed="rId10"/>
          <a:stretch>
            <a:fillRect/>
          </a:stretch>
        </p:blipFill>
        <p:spPr>
          <a:xfrm>
            <a:off x="4595599" y="718022"/>
            <a:ext cx="770400" cy="792000"/>
          </a:xfrm>
          <a:prstGeom prst="rect">
            <a:avLst/>
          </a:prstGeom>
        </p:spPr>
      </p:pic>
    </p:spTree>
    <p:extLst>
      <p:ext uri="{BB962C8B-B14F-4D97-AF65-F5344CB8AC3E}">
        <p14:creationId xmlns:p14="http://schemas.microsoft.com/office/powerpoint/2010/main" val="384289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(6)</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val="20000"/>
                    </a:ext>
                  </a:extLst>
                </a:gridCol>
                <a:gridCol w="3225027">
                  <a:extLst>
                    <a:ext uri="{9D8B030D-6E8A-4147-A177-3AD203B41FA5}">
                      <a16:colId xmlns:a16="http://schemas.microsoft.com/office/drawing/2014/main"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extLst>
      <p:ext uri="{BB962C8B-B14F-4D97-AF65-F5344CB8AC3E}">
        <p14:creationId xmlns:p14="http://schemas.microsoft.com/office/powerpoint/2010/main" val="730683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C8D7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400" dirty="0">
                <a:solidFill>
                  <a:schemeClr val="tx1"/>
                </a:solidFill>
                <a:latin typeface="Trebuchet MS" panose="020B0603020202020204" pitchFamily="34" charset="0"/>
                <a:ea typeface="Georgia"/>
                <a:cs typeface="Georgia"/>
                <a:sym typeface="Georgia"/>
              </a:rPr>
              <a:t>TNCs, or transnational corporations, are huge drivers of globalisation. One major criticism of TNCs from a social perspective, however, is their poor treatment of workers in NEEs.</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0" lvl="0" indent="0" algn="just">
              <a:buNone/>
            </a:pPr>
            <a:r>
              <a:rPr lang="en-GB" sz="1400" dirty="0">
                <a:solidFill>
                  <a:schemeClr val="tx1"/>
                </a:solidFill>
                <a:latin typeface="Trebuchet MS" panose="020B0603020202020204" pitchFamily="34" charset="0"/>
                <a:ea typeface="Georgia"/>
                <a:cs typeface="Georgia"/>
                <a:sym typeface="Georgia"/>
              </a:rPr>
              <a:t>Use </a:t>
            </a:r>
            <a:r>
              <a:rPr lang="en-GB" sz="1400" b="1" u="sng" dirty="0">
                <a:solidFill>
                  <a:schemeClr val="tx1"/>
                </a:solidFill>
                <a:latin typeface="Trebuchet MS" panose="020B0603020202020204" pitchFamily="34" charset="0"/>
                <a:ea typeface="Georgia"/>
                <a:cs typeface="Georgia"/>
                <a:sym typeface="Georgia"/>
              </a:rPr>
              <a:t>three</a:t>
            </a:r>
            <a:r>
              <a:rPr lang="en-GB" sz="1400" dirty="0">
                <a:solidFill>
                  <a:schemeClr val="tx1"/>
                </a:solidFill>
                <a:latin typeface="Trebuchet MS" panose="020B0603020202020204" pitchFamily="34" charset="0"/>
                <a:ea typeface="Georgia"/>
                <a:cs typeface="Georgia"/>
                <a:sym typeface="Georgia"/>
              </a:rPr>
              <a:t> of the following links and your own research to look into the exploitation of workers worldwide by TNCs:</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https://www.theguardian.com/technology/2011/apr/30/apple-chinese-factory-workers-suicides-humiliation</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https://www.youtube.com/watch?v=3tf6qc51Kbw</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https://www.theguardian.com/technology/2017/jun/18/foxconn-life-death-forbidden-city-longhua-suicide-apple-iphone-brian-merchant-one-device-extract</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https://www.theguardian.com/business/2017/jun/25/female-cambodian-garment-workers-mass-fainting</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https://www.investopedia.com/terms/r/race-bottom.asp</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8">
                  <a:extLst>
                    <a:ext uri="{A12FA001-AC4F-418D-AE19-62706E023703}">
                      <ahyp:hlinkClr xmlns:ahyp="http://schemas.microsoft.com/office/drawing/2018/hyperlinkcolor" val="tx"/>
                    </a:ext>
                  </a:extLst>
                </a:hlinkClick>
              </a:rPr>
              <a:t>https://www.youtube.com/watch?v=kSvT02q4h40</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9">
                  <a:extLst>
                    <a:ext uri="{A12FA001-AC4F-418D-AE19-62706E023703}">
                      <ahyp:hlinkClr xmlns:ahyp="http://schemas.microsoft.com/office/drawing/2018/hyperlinkcolor" val="tx"/>
                    </a:ext>
                  </a:extLst>
                </a:hlinkClick>
              </a:rPr>
              <a:t>https://qz.com/1042298/nike-is-facing-a-new-wave-of-anti-sweatshop-protests/</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0">
                  <a:extLst>
                    <a:ext uri="{A12FA001-AC4F-418D-AE19-62706E023703}">
                      <ahyp:hlinkClr xmlns:ahyp="http://schemas.microsoft.com/office/drawing/2018/hyperlinkcolor" val="tx"/>
                    </a:ext>
                  </a:extLst>
                </a:hlinkClick>
              </a:rPr>
              <a:t>https://waronwant.org/sites/default/files/Adidas%20briefing.pdf</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1">
                  <a:extLst>
                    <a:ext uri="{A12FA001-AC4F-418D-AE19-62706E023703}">
                      <ahyp:hlinkClr xmlns:ahyp="http://schemas.microsoft.com/office/drawing/2018/hyperlinkcolor" val="tx"/>
                    </a:ext>
                  </a:extLst>
                </a:hlinkClick>
              </a:rPr>
              <a:t>https://www.youtube.com/watch?v=M5uYCWVfuPQ</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2">
                  <a:extLst>
                    <a:ext uri="{A12FA001-AC4F-418D-AE19-62706E023703}">
                      <ahyp:hlinkClr xmlns:ahyp="http://schemas.microsoft.com/office/drawing/2018/hyperlinkcolor" val="tx"/>
                    </a:ext>
                  </a:extLst>
                </a:hlinkClick>
              </a:rPr>
              <a:t>https://www.theguardian.com/uk/2000/nov/19/jasonburke.theobserver</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3">
                  <a:extLst>
                    <a:ext uri="{A12FA001-AC4F-418D-AE19-62706E023703}">
                      <ahyp:hlinkClr xmlns:ahyp="http://schemas.microsoft.com/office/drawing/2018/hyperlinkcolor" val="tx"/>
                    </a:ext>
                  </a:extLst>
                </a:hlinkClick>
              </a:rPr>
              <a:t>https://www.independent.co.uk/news/world/asia/factory-workers-are-forced-to-lie-during-adidas-safety-inspections-7644018.html</a:t>
            </a:r>
            <a:endParaRPr sz="12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14"/>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1">
                    <a:lumMod val="50000"/>
                  </a:schemeClr>
                </a:solidFill>
                <a:latin typeface="Century Gothic" panose="020B0502020202020204" pitchFamily="34" charset="0"/>
                <a:ea typeface="Georgia"/>
                <a:cs typeface="Georgia"/>
                <a:sym typeface="Georgia"/>
              </a:rPr>
              <a:t>Worker exploitation! (TNCs)</a:t>
            </a:r>
            <a:endParaRPr b="1" i="1" dirty="0">
              <a:ln w="15875">
                <a:solidFill>
                  <a:schemeClr val="tx1"/>
                </a:solidFill>
              </a:ln>
              <a:solidFill>
                <a:schemeClr val="accent1">
                  <a:lumMod val="50000"/>
                </a:schemeClr>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A6FDE857-9202-4A09-97F6-FC325BF2A134}"/>
              </a:ext>
            </a:extLst>
          </p:cNvPr>
          <p:cNvSpPr/>
          <p:nvPr/>
        </p:nvSpPr>
        <p:spPr>
          <a:xfrm>
            <a:off x="2931811" y="8447315"/>
            <a:ext cx="994228" cy="52977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11" name="Rectangle 10">
            <a:extLst>
              <a:ext uri="{FF2B5EF4-FFF2-40B4-BE49-F238E27FC236}">
                <a16:creationId xmlns:a16="http://schemas.microsoft.com/office/drawing/2014/main" id="{3B5C6D71-38A4-4427-944E-8BA65BE017B0}"/>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 &amp; </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LOSERS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p>
        </p:txBody>
      </p:sp>
      <p:sp>
        <p:nvSpPr>
          <p:cNvPr id="12" name="Rectangle 11">
            <a:extLst>
              <a:ext uri="{FF2B5EF4-FFF2-40B4-BE49-F238E27FC236}">
                <a16:creationId xmlns:a16="http://schemas.microsoft.com/office/drawing/2014/main" id="{5D63C1EA-1B8E-4B38-8839-6F04414F04C8}"/>
              </a:ext>
            </a:extLst>
          </p:cNvPr>
          <p:cNvSpPr/>
          <p:nvPr/>
        </p:nvSpPr>
        <p:spPr>
          <a:xfrm>
            <a:off x="-54869" y="8777031"/>
            <a:ext cx="1172116"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11</a:t>
            </a:r>
          </a:p>
        </p:txBody>
      </p:sp>
      <p:pic>
        <p:nvPicPr>
          <p:cNvPr id="7" name="Picture 6">
            <a:extLst>
              <a:ext uri="{FF2B5EF4-FFF2-40B4-BE49-F238E27FC236}">
                <a16:creationId xmlns:a16="http://schemas.microsoft.com/office/drawing/2014/main" id="{8A0C15FB-574A-4820-BD6C-1F09B47D20A6}"/>
              </a:ext>
            </a:extLst>
          </p:cNvPr>
          <p:cNvPicPr>
            <a:picLocks/>
          </p:cNvPicPr>
          <p:nvPr/>
        </p:nvPicPr>
        <p:blipFill>
          <a:blip r:embed="rId15"/>
          <a:stretch>
            <a:fillRect/>
          </a:stretch>
        </p:blipFill>
        <p:spPr>
          <a:xfrm>
            <a:off x="422007" y="718022"/>
            <a:ext cx="770400" cy="792000"/>
          </a:xfrm>
          <a:prstGeom prst="rect">
            <a:avLst/>
          </a:prstGeom>
        </p:spPr>
      </p:pic>
      <p:pic>
        <p:nvPicPr>
          <p:cNvPr id="14" name="Picture 13">
            <a:extLst>
              <a:ext uri="{FF2B5EF4-FFF2-40B4-BE49-F238E27FC236}">
                <a16:creationId xmlns:a16="http://schemas.microsoft.com/office/drawing/2014/main" id="{4D79BF58-F758-47C0-8009-172AC3B2549F}"/>
              </a:ext>
            </a:extLst>
          </p:cNvPr>
          <p:cNvPicPr>
            <a:picLocks/>
          </p:cNvPicPr>
          <p:nvPr/>
        </p:nvPicPr>
        <p:blipFill>
          <a:blip r:embed="rId15"/>
          <a:stretch>
            <a:fillRect/>
          </a:stretch>
        </p:blipFill>
        <p:spPr>
          <a:xfrm>
            <a:off x="5631947" y="724395"/>
            <a:ext cx="770400" cy="792000"/>
          </a:xfrm>
          <a:prstGeom prst="rect">
            <a:avLst/>
          </a:prstGeom>
        </p:spPr>
      </p:pic>
    </p:spTree>
    <p:extLst>
      <p:ext uri="{BB962C8B-B14F-4D97-AF65-F5344CB8AC3E}">
        <p14:creationId xmlns:p14="http://schemas.microsoft.com/office/powerpoint/2010/main" val="3774714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(7)</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val="20000"/>
                    </a:ext>
                  </a:extLst>
                </a:gridCol>
                <a:gridCol w="3225027">
                  <a:extLst>
                    <a:ext uri="{9D8B030D-6E8A-4147-A177-3AD203B41FA5}">
                      <a16:colId xmlns:a16="http://schemas.microsoft.com/office/drawing/2014/main"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extLst>
      <p:ext uri="{BB962C8B-B14F-4D97-AF65-F5344CB8AC3E}">
        <p14:creationId xmlns:p14="http://schemas.microsoft.com/office/powerpoint/2010/main" val="2692624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88EEA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400" dirty="0">
                <a:solidFill>
                  <a:schemeClr val="tx1"/>
                </a:solidFill>
                <a:latin typeface="Trebuchet MS" panose="020B0603020202020204" pitchFamily="34" charset="0"/>
                <a:ea typeface="Georgia"/>
                <a:cs typeface="Georgia"/>
                <a:sym typeface="Georgia"/>
              </a:rPr>
              <a:t>Globalisation seems to have ushered in an era of increased global coherence and cooperation. We are “around the table” more and better trade relationships make the prospect of war much more unattractive. After all, why fight with, say, your major smartphone supplier?</a:t>
            </a:r>
            <a:endParaRPr lang="en-GB" sz="1400" dirty="0">
              <a:solidFill>
                <a:schemeClr val="tx1"/>
              </a:solidFill>
              <a:latin typeface="Trebuchet MS" panose="020B0603020202020204" pitchFamily="34" charset="0"/>
            </a:endParaRP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0" lvl="0" indent="0" algn="just">
              <a:buNone/>
            </a:pPr>
            <a:r>
              <a:rPr lang="en-GB" sz="1400" dirty="0">
                <a:solidFill>
                  <a:schemeClr val="tx1"/>
                </a:solidFill>
                <a:latin typeface="Trebuchet MS" panose="020B0603020202020204" pitchFamily="34" charset="0"/>
                <a:ea typeface="Georgia"/>
                <a:cs typeface="Georgia"/>
                <a:sym typeface="Georgia"/>
              </a:rPr>
              <a:t>Use </a:t>
            </a:r>
            <a:r>
              <a:rPr lang="en-GB" sz="1400" b="1" u="sng" dirty="0">
                <a:solidFill>
                  <a:schemeClr val="tx1"/>
                </a:solidFill>
                <a:latin typeface="Trebuchet MS" panose="020B0603020202020204" pitchFamily="34" charset="0"/>
                <a:ea typeface="Georgia"/>
                <a:cs typeface="Georgia"/>
                <a:sym typeface="Georgia"/>
              </a:rPr>
              <a:t>any</a:t>
            </a:r>
            <a:r>
              <a:rPr lang="en-GB" sz="1400" dirty="0">
                <a:solidFill>
                  <a:schemeClr val="tx1"/>
                </a:solidFill>
                <a:latin typeface="Trebuchet MS" panose="020B0603020202020204" pitchFamily="34" charset="0"/>
                <a:ea typeface="Georgia"/>
                <a:cs typeface="Georgia"/>
                <a:sym typeface="Georgia"/>
              </a:rPr>
              <a:t> of the links below and your own research to look into how globalisation has promoted global peace since 1945:</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0" lvl="0" indent="0" algn="just">
              <a:buNone/>
            </a:pPr>
            <a:r>
              <a:rPr lang="en-GB" sz="1400" dirty="0">
                <a:solidFill>
                  <a:schemeClr val="tx1"/>
                </a:solidFill>
                <a:latin typeface="Trebuchet MS" panose="020B0603020202020204" pitchFamily="34" charset="0"/>
                <a:ea typeface="Georgia"/>
                <a:cs typeface="Georgia"/>
                <a:sym typeface="Georgia"/>
              </a:rPr>
              <a:t>Be wary, this idea isn’t accepted by all and some argue that not being at war </a:t>
            </a:r>
            <a:r>
              <a:rPr lang="en-GB" sz="1400" i="1" dirty="0">
                <a:solidFill>
                  <a:schemeClr val="tx1"/>
                </a:solidFill>
                <a:latin typeface="Trebuchet MS" panose="020B0603020202020204" pitchFamily="34" charset="0"/>
                <a:ea typeface="Georgia"/>
                <a:cs typeface="Georgia"/>
                <a:sym typeface="Georgia"/>
              </a:rPr>
              <a:t>does not mean</a:t>
            </a:r>
            <a:r>
              <a:rPr lang="en-GB" sz="1400" dirty="0">
                <a:solidFill>
                  <a:schemeClr val="tx1"/>
                </a:solidFill>
                <a:latin typeface="Trebuchet MS" panose="020B0603020202020204" pitchFamily="34" charset="0"/>
                <a:ea typeface="Georgia"/>
                <a:cs typeface="Georgia"/>
                <a:sym typeface="Georgia"/>
              </a:rPr>
              <a:t> you are at peace! Many point to US-Russia and US-China as great examples of highly globalised nations which are in constant (non-combat) conflict.</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https://voxeu.org/article/globalisation-promotes-peace</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https://www.youtube.com/watch?v=VyyCTKosPOA</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https://en.wikipedia.org/wiki/Capitalist_peace</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https://www.youtube.com/watch?v=N-JOOdZO0mE</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https://www.ft.com/content/1413fc26-f4c6-11e4-9a58-00144feab7de</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8">
                  <a:extLst>
                    <a:ext uri="{A12FA001-AC4F-418D-AE19-62706E023703}">
                      <ahyp:hlinkClr xmlns:ahyp="http://schemas.microsoft.com/office/drawing/2018/hyperlinkcolor" val="tx"/>
                    </a:ext>
                  </a:extLst>
                </a:hlinkClick>
              </a:rPr>
              <a:t>https://mediawiki.middlebury.edu/IPE/Golden_Arches_Theory_of_Conflict_Prevention</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9">
                  <a:extLst>
                    <a:ext uri="{A12FA001-AC4F-418D-AE19-62706E023703}">
                      <ahyp:hlinkClr xmlns:ahyp="http://schemas.microsoft.com/office/drawing/2018/hyperlinkcolor" val="tx"/>
                    </a:ext>
                  </a:extLst>
                </a:hlinkClick>
              </a:rPr>
              <a:t>https://foreignpolicy.com/2013/12/02/does-globalization-mean-war/</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0">
                  <a:extLst>
                    <a:ext uri="{A12FA001-AC4F-418D-AE19-62706E023703}">
                      <ahyp:hlinkClr xmlns:ahyp="http://schemas.microsoft.com/office/drawing/2018/hyperlinkcolor" val="tx"/>
                    </a:ext>
                  </a:extLst>
                </a:hlinkClick>
              </a:rPr>
              <a:t>https://www.vision.org/society-and-culture-globalization-politics-and-religion-375</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1">
                  <a:extLst>
                    <a:ext uri="{A12FA001-AC4F-418D-AE19-62706E023703}">
                      <ahyp:hlinkClr xmlns:ahyp="http://schemas.microsoft.com/office/drawing/2018/hyperlinkcolor" val="tx"/>
                    </a:ext>
                  </a:extLst>
                </a:hlinkClick>
              </a:rPr>
              <a:t>https://www.globalpolicy.org/social-and-economic-policy/international-trade-and-development-1-57/general-analysis-on-international-trade-and-development/47297-does-globalization-bring-war-or-peace.html</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endParaRPr sz="12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12"/>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3">
                    <a:lumMod val="75000"/>
                  </a:schemeClr>
                </a:solidFill>
                <a:latin typeface="Century Gothic" panose="020B0502020202020204" pitchFamily="34" charset="0"/>
                <a:ea typeface="Georgia"/>
                <a:cs typeface="Georgia"/>
                <a:sym typeface="Georgia"/>
              </a:rPr>
              <a:t>Globalisation = peace!</a:t>
            </a:r>
            <a:endParaRPr b="1" i="1" dirty="0">
              <a:ln w="15875">
                <a:solidFill>
                  <a:schemeClr val="tx1"/>
                </a:solidFill>
              </a:ln>
              <a:solidFill>
                <a:schemeClr val="accent3">
                  <a:lumMod val="75000"/>
                </a:schemeClr>
              </a:solidFill>
              <a:latin typeface="Century Gothic" panose="020B0502020202020204" pitchFamily="34" charset="0"/>
              <a:ea typeface="Georgia"/>
              <a:cs typeface="Georgia"/>
              <a:sym typeface="Georgia"/>
            </a:endParaRPr>
          </a:p>
        </p:txBody>
      </p:sp>
      <p:sp>
        <p:nvSpPr>
          <p:cNvPr id="11" name="Rectangle 10">
            <a:extLst>
              <a:ext uri="{FF2B5EF4-FFF2-40B4-BE49-F238E27FC236}">
                <a16:creationId xmlns:a16="http://schemas.microsoft.com/office/drawing/2014/main" id="{C65954AA-64BC-4013-8926-1EE1DDF68FA8}"/>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 &amp; LOSERS”</a:t>
            </a:r>
          </a:p>
        </p:txBody>
      </p:sp>
      <p:sp>
        <p:nvSpPr>
          <p:cNvPr id="10" name="Arrow: Down 9">
            <a:extLst>
              <a:ext uri="{FF2B5EF4-FFF2-40B4-BE49-F238E27FC236}">
                <a16:creationId xmlns:a16="http://schemas.microsoft.com/office/drawing/2014/main" id="{32DCC4A9-982B-4821-9E87-2D8B2CF5A4B5}"/>
              </a:ext>
            </a:extLst>
          </p:cNvPr>
          <p:cNvSpPr/>
          <p:nvPr/>
        </p:nvSpPr>
        <p:spPr>
          <a:xfrm>
            <a:off x="2931811" y="8512145"/>
            <a:ext cx="994228" cy="52977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12" name="Rectangle 11">
            <a:extLst>
              <a:ext uri="{FF2B5EF4-FFF2-40B4-BE49-F238E27FC236}">
                <a16:creationId xmlns:a16="http://schemas.microsoft.com/office/drawing/2014/main" id="{8EA32C66-2E10-4F75-9DBF-0DF4A93ED910}"/>
              </a:ext>
            </a:extLst>
          </p:cNvPr>
          <p:cNvSpPr/>
          <p:nvPr/>
        </p:nvSpPr>
        <p:spPr>
          <a:xfrm>
            <a:off x="-54869" y="8777031"/>
            <a:ext cx="1172116"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12</a:t>
            </a:r>
          </a:p>
        </p:txBody>
      </p:sp>
      <p:pic>
        <p:nvPicPr>
          <p:cNvPr id="3" name="Picture 2">
            <a:extLst>
              <a:ext uri="{FF2B5EF4-FFF2-40B4-BE49-F238E27FC236}">
                <a16:creationId xmlns:a16="http://schemas.microsoft.com/office/drawing/2014/main" id="{4B21D4E8-1C6B-4D10-9107-E9F54180300D}"/>
              </a:ext>
            </a:extLst>
          </p:cNvPr>
          <p:cNvPicPr>
            <a:picLocks/>
          </p:cNvPicPr>
          <p:nvPr/>
        </p:nvPicPr>
        <p:blipFill>
          <a:blip r:embed="rId13"/>
          <a:stretch>
            <a:fillRect/>
          </a:stretch>
        </p:blipFill>
        <p:spPr>
          <a:xfrm>
            <a:off x="732047" y="727615"/>
            <a:ext cx="770400" cy="792000"/>
          </a:xfrm>
          <a:prstGeom prst="rect">
            <a:avLst/>
          </a:prstGeom>
        </p:spPr>
      </p:pic>
      <p:pic>
        <p:nvPicPr>
          <p:cNvPr id="14" name="Picture 13">
            <a:extLst>
              <a:ext uri="{FF2B5EF4-FFF2-40B4-BE49-F238E27FC236}">
                <a16:creationId xmlns:a16="http://schemas.microsoft.com/office/drawing/2014/main" id="{434D12DA-68B3-4171-9173-A062589FB5CD}"/>
              </a:ext>
            </a:extLst>
          </p:cNvPr>
          <p:cNvPicPr>
            <a:picLocks/>
          </p:cNvPicPr>
          <p:nvPr/>
        </p:nvPicPr>
        <p:blipFill>
          <a:blip r:embed="rId13"/>
          <a:stretch>
            <a:fillRect/>
          </a:stretch>
        </p:blipFill>
        <p:spPr>
          <a:xfrm>
            <a:off x="5355553" y="695370"/>
            <a:ext cx="770400" cy="792000"/>
          </a:xfrm>
          <a:prstGeom prst="rect">
            <a:avLst/>
          </a:prstGeom>
        </p:spPr>
      </p:pic>
      <p:sp>
        <p:nvSpPr>
          <p:cNvPr id="15" name="TextBox 14">
            <a:extLst>
              <a:ext uri="{FF2B5EF4-FFF2-40B4-BE49-F238E27FC236}">
                <a16:creationId xmlns:a16="http://schemas.microsoft.com/office/drawing/2014/main" id="{4E39D88B-B5B3-4794-B5B1-6F728826A639}"/>
              </a:ext>
            </a:extLst>
          </p:cNvPr>
          <p:cNvSpPr txBox="1"/>
          <p:nvPr/>
        </p:nvSpPr>
        <p:spPr>
          <a:xfrm>
            <a:off x="1117247" y="7570499"/>
            <a:ext cx="4686149" cy="646331"/>
          </a:xfrm>
          <a:prstGeom prst="rect">
            <a:avLst/>
          </a:prstGeom>
          <a:solidFill>
            <a:srgbClr val="92D050"/>
          </a:solidFill>
          <a:ln w="38100">
            <a:solidFill>
              <a:srgbClr val="00B050"/>
            </a:solidFill>
            <a:prstDash val="sysDot"/>
          </a:ln>
        </p:spPr>
        <p:txBody>
          <a:bodyPr wrap="square" rtlCol="0">
            <a:spAutoFit/>
          </a:bodyPr>
          <a:lstStyle/>
          <a:p>
            <a:r>
              <a:rPr lang="en-GB" sz="1200" dirty="0">
                <a:latin typeface="Trebuchet MS" panose="020B0603020202020204" pitchFamily="34" charset="0"/>
              </a:rPr>
              <a:t>“No two countries that both had McDonalds had fought a war against each other since each got its McDonalds”			        	          Thomas Friedman.</a:t>
            </a:r>
          </a:p>
        </p:txBody>
      </p:sp>
    </p:spTree>
    <p:extLst>
      <p:ext uri="{BB962C8B-B14F-4D97-AF65-F5344CB8AC3E}">
        <p14:creationId xmlns:p14="http://schemas.microsoft.com/office/powerpoint/2010/main" val="3920120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(8)</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val="20000"/>
                    </a:ext>
                  </a:extLst>
                </a:gridCol>
                <a:gridCol w="3225027">
                  <a:extLst>
                    <a:ext uri="{9D8B030D-6E8A-4147-A177-3AD203B41FA5}">
                      <a16:colId xmlns:a16="http://schemas.microsoft.com/office/drawing/2014/main"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extLst>
      <p:ext uri="{BB962C8B-B14F-4D97-AF65-F5344CB8AC3E}">
        <p14:creationId xmlns:p14="http://schemas.microsoft.com/office/powerpoint/2010/main" val="936493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600" dirty="0">
                <a:solidFill>
                  <a:schemeClr val="tx1"/>
                </a:solidFill>
                <a:latin typeface="Trebuchet MS" panose="020B0603020202020204" pitchFamily="34" charset="0"/>
                <a:ea typeface="Georgia"/>
                <a:cs typeface="Georgia"/>
                <a:sym typeface="Georgia"/>
              </a:rPr>
              <a:t>Use the link below to make TWO pages Cornell notes: One page on the negative environmental impacts of globalisation and one page on how globalisation may be help in environmental protection. Use the final link to find out how to do this and you will find templates in the following pages:</a:t>
            </a:r>
          </a:p>
          <a:p>
            <a:pPr marL="0" lvl="0" indent="0" algn="just">
              <a:buNone/>
            </a:pPr>
            <a:endParaRPr lang="en-GB" sz="16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6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https://www.oecd-ilibrary.org/docserver/9789264111905-8-en.pdf?expires=1586433496&amp;id=id&amp;accname=guest&amp;checksum=9EBF10A50A68317360546F85A39D1B00</a:t>
            </a:r>
            <a:r>
              <a:rPr lang="en-GB" sz="1600" dirty="0">
                <a:solidFill>
                  <a:schemeClr val="tx1"/>
                </a:solidFill>
                <a:latin typeface="Trebuchet MS" panose="020B0603020202020204" pitchFamily="34" charset="0"/>
              </a:rPr>
              <a:t> – Chapter 7</a:t>
            </a:r>
          </a:p>
          <a:p>
            <a:pPr marL="342900" lvl="0" algn="just">
              <a:buClr>
                <a:schemeClr val="tx1"/>
              </a:buClr>
              <a:buSzPct val="100000"/>
              <a:buAutoNum type="arabicPeriod"/>
            </a:pPr>
            <a:r>
              <a:rPr lang="en-GB" sz="16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https://www.youtube.com/watch?v=WtW9IyE04OQ</a:t>
            </a:r>
            <a:endParaRPr lang="en-GB" sz="1600" dirty="0">
              <a:solidFill>
                <a:schemeClr val="tx1"/>
              </a:solidFill>
              <a:latin typeface="Trebuchet MS" panose="020B0603020202020204" pitchFamily="34" charset="0"/>
            </a:endParaRPr>
          </a:p>
          <a:p>
            <a:pPr marL="342900" lvl="0" algn="just">
              <a:buClr>
                <a:schemeClr val="tx1"/>
              </a:buClr>
              <a:buSzPct val="100000"/>
              <a:buAutoNum type="arabicPeriod"/>
            </a:pPr>
            <a:endParaRPr sz="12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5"/>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3">
                    <a:lumMod val="75000"/>
                  </a:schemeClr>
                </a:solidFill>
                <a:latin typeface="Century Gothic" panose="020B0502020202020204" pitchFamily="34" charset="0"/>
                <a:ea typeface="Georgia"/>
                <a:cs typeface="Georgia"/>
                <a:sym typeface="Georgia"/>
              </a:rPr>
              <a:t>The environment!</a:t>
            </a:r>
            <a:endParaRPr b="1" i="1" dirty="0">
              <a:ln w="15875">
                <a:solidFill>
                  <a:schemeClr val="tx1"/>
                </a:solidFill>
              </a:ln>
              <a:solidFill>
                <a:schemeClr val="accent3">
                  <a:lumMod val="75000"/>
                </a:schemeClr>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A6FDE857-9202-4A09-97F6-FC325BF2A134}"/>
              </a:ext>
            </a:extLst>
          </p:cNvPr>
          <p:cNvSpPr/>
          <p:nvPr/>
        </p:nvSpPr>
        <p:spPr>
          <a:xfrm>
            <a:off x="2931811" y="6023958"/>
            <a:ext cx="994228" cy="1289527"/>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11" name="Rectangle 10">
            <a:extLst>
              <a:ext uri="{FF2B5EF4-FFF2-40B4-BE49-F238E27FC236}">
                <a16:creationId xmlns:a16="http://schemas.microsoft.com/office/drawing/2014/main" id="{C65954AA-64BC-4013-8926-1EE1DDF68FA8}"/>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 &amp; </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LOSERS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p>
        </p:txBody>
      </p:sp>
      <p:pic>
        <p:nvPicPr>
          <p:cNvPr id="2" name="Picture 1">
            <a:extLst>
              <a:ext uri="{FF2B5EF4-FFF2-40B4-BE49-F238E27FC236}">
                <a16:creationId xmlns:a16="http://schemas.microsoft.com/office/drawing/2014/main" id="{E8D899FA-54DC-4A3F-BC33-033487DF1233}"/>
              </a:ext>
            </a:extLst>
          </p:cNvPr>
          <p:cNvPicPr>
            <a:picLocks/>
          </p:cNvPicPr>
          <p:nvPr/>
        </p:nvPicPr>
        <p:blipFill>
          <a:blip r:embed="rId6"/>
          <a:stretch>
            <a:fillRect/>
          </a:stretch>
        </p:blipFill>
        <p:spPr>
          <a:xfrm>
            <a:off x="1279761" y="718022"/>
            <a:ext cx="770400" cy="792000"/>
          </a:xfrm>
          <a:prstGeom prst="rect">
            <a:avLst/>
          </a:prstGeom>
        </p:spPr>
      </p:pic>
      <p:pic>
        <p:nvPicPr>
          <p:cNvPr id="13" name="Picture 12">
            <a:extLst>
              <a:ext uri="{FF2B5EF4-FFF2-40B4-BE49-F238E27FC236}">
                <a16:creationId xmlns:a16="http://schemas.microsoft.com/office/drawing/2014/main" id="{DC796323-F3AB-4F9A-83E4-45CE0B60323E}"/>
              </a:ext>
            </a:extLst>
          </p:cNvPr>
          <p:cNvPicPr>
            <a:picLocks/>
          </p:cNvPicPr>
          <p:nvPr/>
        </p:nvPicPr>
        <p:blipFill>
          <a:blip r:embed="rId6"/>
          <a:stretch>
            <a:fillRect/>
          </a:stretch>
        </p:blipFill>
        <p:spPr>
          <a:xfrm>
            <a:off x="4834899" y="718022"/>
            <a:ext cx="770400" cy="792000"/>
          </a:xfrm>
          <a:prstGeom prst="rect">
            <a:avLst/>
          </a:prstGeom>
        </p:spPr>
      </p:pic>
      <p:sp>
        <p:nvSpPr>
          <p:cNvPr id="14" name="Rectangle 13">
            <a:extLst>
              <a:ext uri="{FF2B5EF4-FFF2-40B4-BE49-F238E27FC236}">
                <a16:creationId xmlns:a16="http://schemas.microsoft.com/office/drawing/2014/main" id="{0CB2CF1A-9084-45AA-BDFA-B358656E5B8B}"/>
              </a:ext>
            </a:extLst>
          </p:cNvPr>
          <p:cNvSpPr/>
          <p:nvPr/>
        </p:nvSpPr>
        <p:spPr>
          <a:xfrm>
            <a:off x="-54869" y="8777031"/>
            <a:ext cx="1172116"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13</a:t>
            </a:r>
          </a:p>
        </p:txBody>
      </p:sp>
    </p:spTree>
    <p:extLst>
      <p:ext uri="{BB962C8B-B14F-4D97-AF65-F5344CB8AC3E}">
        <p14:creationId xmlns:p14="http://schemas.microsoft.com/office/powerpoint/2010/main" val="1153907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EFB9-25D9-4C0C-897B-03314CFDF8C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CBD9DCE-7E72-4B91-95FC-701F3EE9ECE6}"/>
              </a:ext>
            </a:extLst>
          </p:cNvPr>
          <p:cNvSpPr>
            <a:spLocks noGrp="1"/>
          </p:cNvSpPr>
          <p:nvPr>
            <p:ph type="body" idx="1"/>
          </p:nvPr>
        </p:nvSpPr>
        <p:spPr/>
        <p:txBody>
          <a:bodyPr/>
          <a:lstStyle/>
          <a:p>
            <a:endParaRPr lang="en-GB"/>
          </a:p>
        </p:txBody>
      </p:sp>
      <p:pic>
        <p:nvPicPr>
          <p:cNvPr id="4098" name="Picture 2" descr="Cornell Notes Summary Worksheets | Cornell notes, Cornell notes ...">
            <a:extLst>
              <a:ext uri="{FF2B5EF4-FFF2-40B4-BE49-F238E27FC236}">
                <a16:creationId xmlns:a16="http://schemas.microsoft.com/office/drawing/2014/main" id="{7B520C77-0C61-434E-8E88-C37768F58C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90" t="2586" r="4974" b="9028"/>
          <a:stretch/>
        </p:blipFill>
        <p:spPr bwMode="auto">
          <a:xfrm>
            <a:off x="0" y="-1"/>
            <a:ext cx="6858000" cy="914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403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233775" y="791156"/>
            <a:ext cx="6390300" cy="645758"/>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0070C0"/>
                </a:solidFill>
                <a:latin typeface="Century Gothic" panose="020B0502020202020204" pitchFamily="34" charset="0"/>
                <a:ea typeface="Georgia"/>
                <a:cs typeface="Georgia"/>
                <a:sym typeface="Georgia"/>
              </a:rPr>
              <a:t>This is personal…</a:t>
            </a:r>
            <a:endParaRPr b="1" i="1" dirty="0">
              <a:ln w="15875">
                <a:solidFill>
                  <a:schemeClr val="tx1"/>
                </a:solidFill>
              </a:ln>
              <a:solidFill>
                <a:srgbClr val="0070C0"/>
              </a:solidFill>
              <a:latin typeface="Century Gothic" panose="020B0502020202020204" pitchFamily="34" charset="0"/>
              <a:ea typeface="Georgia"/>
              <a:cs typeface="Georgia"/>
              <a:sym typeface="Georgia"/>
            </a:endParaRPr>
          </a:p>
        </p:txBody>
      </p:sp>
      <p:sp>
        <p:nvSpPr>
          <p:cNvPr id="76" name="Google Shape;76;p15"/>
          <p:cNvSpPr txBox="1">
            <a:spLocks noGrp="1"/>
          </p:cNvSpPr>
          <p:nvPr>
            <p:ph type="body" idx="1"/>
          </p:nvPr>
        </p:nvSpPr>
        <p:spPr>
          <a:xfrm>
            <a:off x="233775" y="1707765"/>
            <a:ext cx="6390300" cy="68698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solidFill>
                  <a:schemeClr val="tx1"/>
                </a:solidFill>
                <a:latin typeface="Trebuchet MS" panose="020B0603020202020204" pitchFamily="34" charset="0"/>
                <a:ea typeface="Georgia"/>
                <a:cs typeface="Georgia"/>
                <a:sym typeface="Georgia"/>
              </a:rPr>
              <a:t>Before you begin, you must first realise how globalisation affects YOU and those around you:</a:t>
            </a:r>
          </a:p>
          <a:p>
            <a:pPr marL="0" lvl="0" indent="0" algn="l" rtl="0">
              <a:spcBef>
                <a:spcPts val="0"/>
              </a:spcBef>
              <a:spcAft>
                <a:spcPts val="0"/>
              </a:spcAft>
              <a:buNone/>
            </a:pPr>
            <a:endParaRPr sz="1400" dirty="0">
              <a:solidFill>
                <a:schemeClr val="tx1"/>
              </a:solidFill>
              <a:latin typeface="Trebuchet MS" panose="020B0603020202020204" pitchFamily="34" charset="0"/>
              <a:ea typeface="Georgia"/>
              <a:cs typeface="Georgia"/>
              <a:sym typeface="Georgia"/>
            </a:endParaRPr>
          </a:p>
          <a:p>
            <a:pPr>
              <a:buSzPct val="100000"/>
              <a:buFont typeface="+mj-lt"/>
              <a:buAutoNum type="arabicParenR"/>
            </a:pPr>
            <a:r>
              <a:rPr lang="en-GB" sz="1400" dirty="0">
                <a:solidFill>
                  <a:schemeClr val="tx1"/>
                </a:solidFill>
                <a:latin typeface="Trebuchet MS" panose="020B0603020202020204" pitchFamily="34" charset="0"/>
              </a:rPr>
              <a:t>Making globalisation personal 1 (your house): Take a 5 minute stroll around your house and your mission is to find items of all shapes/sizes/kinds/uses which originate outside of the UK. </a:t>
            </a:r>
            <a:r>
              <a:rPr lang="en-GB" sz="1400" dirty="0">
                <a:solidFill>
                  <a:srgbClr val="00B050"/>
                </a:solidFill>
                <a:latin typeface="Trebuchet MS" panose="020B0603020202020204" pitchFamily="34" charset="0"/>
              </a:rPr>
              <a:t>Make this into a table</a:t>
            </a:r>
            <a:r>
              <a:rPr lang="en-GB" sz="1400" dirty="0">
                <a:solidFill>
                  <a:schemeClr val="tx1"/>
                </a:solidFill>
                <a:latin typeface="Trebuchet MS" panose="020B0603020202020204" pitchFamily="34" charset="0"/>
              </a:rPr>
              <a:t> like this - I’ve begun it with the items around me (don’t judge me!):</a:t>
            </a: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r>
              <a:rPr lang="en-GB" sz="1400" dirty="0">
                <a:solidFill>
                  <a:schemeClr val="tx1"/>
                </a:solidFill>
                <a:latin typeface="Trebuchet MS" panose="020B0603020202020204" pitchFamily="34" charset="0"/>
              </a:rPr>
              <a:t>Making globalisation personal 2 (your devices): </a:t>
            </a:r>
            <a:r>
              <a:rPr lang="en-GB" sz="1400" dirty="0">
                <a:solidFill>
                  <a:srgbClr val="00B050"/>
                </a:solidFill>
                <a:latin typeface="Trebuchet MS" panose="020B0603020202020204" pitchFamily="34" charset="0"/>
              </a:rPr>
              <a:t>Read this </a:t>
            </a:r>
            <a:r>
              <a:rPr lang="en-GB" sz="1400" u="sng"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https://www.wired.com/2016/04/iphones-500000-mile-journey-pocket/</a:t>
            </a:r>
            <a:r>
              <a:rPr lang="en-GB" sz="1400" dirty="0">
                <a:solidFill>
                  <a:schemeClr val="tx1"/>
                </a:solidFill>
                <a:latin typeface="Trebuchet MS" panose="020B0603020202020204" pitchFamily="34" charset="0"/>
              </a:rPr>
              <a:t> and </a:t>
            </a:r>
            <a:r>
              <a:rPr lang="en-GB" sz="1400" dirty="0">
                <a:solidFill>
                  <a:srgbClr val="00B050"/>
                </a:solidFill>
                <a:latin typeface="Trebuchet MS" panose="020B0603020202020204" pitchFamily="34" charset="0"/>
              </a:rPr>
              <a:t>make a flowchart </a:t>
            </a:r>
            <a:r>
              <a:rPr lang="en-GB" sz="1400" dirty="0">
                <a:solidFill>
                  <a:schemeClr val="tx1"/>
                </a:solidFill>
                <a:latin typeface="Trebuchet MS" panose="020B0603020202020204" pitchFamily="34" charset="0"/>
              </a:rPr>
              <a:t>which follows the </a:t>
            </a:r>
            <a:r>
              <a:rPr lang="en-GB" sz="1400" dirty="0" err="1">
                <a:solidFill>
                  <a:schemeClr val="tx1"/>
                </a:solidFill>
                <a:latin typeface="Trebuchet MS" panose="020B0603020202020204" pitchFamily="34" charset="0"/>
              </a:rPr>
              <a:t>IPhones'</a:t>
            </a:r>
            <a:r>
              <a:rPr lang="en-GB" sz="1400" dirty="0">
                <a:solidFill>
                  <a:schemeClr val="tx1"/>
                </a:solidFill>
                <a:latin typeface="Trebuchet MS" panose="020B0603020202020204" pitchFamily="34" charset="0"/>
              </a:rPr>
              <a:t> journey right into your pocket in the UK! This still applies even if you do not own an Apple device!</a:t>
            </a:r>
          </a:p>
          <a:p>
            <a:pPr>
              <a:buSzPct val="100000"/>
              <a:buFont typeface="+mj-lt"/>
              <a:buAutoNum type="arabicParenR"/>
            </a:pPr>
            <a:r>
              <a:rPr lang="en-GB" sz="1400" dirty="0">
                <a:solidFill>
                  <a:schemeClr val="tx1"/>
                </a:solidFill>
                <a:latin typeface="Trebuchet MS" panose="020B0603020202020204" pitchFamily="34" charset="0"/>
              </a:rPr>
              <a:t>Making globalisation personal 3 (your local area): </a:t>
            </a:r>
            <a:r>
              <a:rPr lang="en-GB" sz="1400" dirty="0">
                <a:solidFill>
                  <a:srgbClr val="00B050"/>
                </a:solidFill>
                <a:latin typeface="Trebuchet MS" panose="020B0603020202020204" pitchFamily="34" charset="0"/>
              </a:rPr>
              <a:t>Read</a:t>
            </a:r>
            <a:r>
              <a:rPr lang="en-GB" sz="1400" dirty="0">
                <a:solidFill>
                  <a:schemeClr val="tx1"/>
                </a:solidFill>
                <a:latin typeface="Trebuchet MS" panose="020B0603020202020204" pitchFamily="34" charset="0"/>
              </a:rPr>
              <a:t> the extract on the following page and </a:t>
            </a:r>
            <a:r>
              <a:rPr lang="en-GB" sz="1400" dirty="0">
                <a:solidFill>
                  <a:srgbClr val="00B050"/>
                </a:solidFill>
                <a:latin typeface="Trebuchet MS" panose="020B0603020202020204" pitchFamily="34" charset="0"/>
              </a:rPr>
              <a:t>write a diary entry </a:t>
            </a:r>
            <a:r>
              <a:rPr lang="en-GB" sz="1400" dirty="0">
                <a:solidFill>
                  <a:schemeClr val="tx1"/>
                </a:solidFill>
                <a:latin typeface="Trebuchet MS" panose="020B0603020202020204" pitchFamily="34" charset="0"/>
              </a:rPr>
              <a:t>similar to this, but detailing your (virtual) walk down your local high street. Use Google Maps’ </a:t>
            </a:r>
            <a:r>
              <a:rPr lang="en-GB" sz="1400" dirty="0" err="1">
                <a:solidFill>
                  <a:schemeClr val="tx1"/>
                </a:solidFill>
                <a:latin typeface="Trebuchet MS" panose="020B0603020202020204" pitchFamily="34" charset="0"/>
              </a:rPr>
              <a:t>StreetView</a:t>
            </a:r>
            <a:r>
              <a:rPr lang="en-GB" sz="1400" dirty="0">
                <a:solidFill>
                  <a:schemeClr val="tx1"/>
                </a:solidFill>
                <a:latin typeface="Trebuchet MS" panose="020B0603020202020204" pitchFamily="34" charset="0"/>
              </a:rPr>
              <a:t> feature and take a walk!</a:t>
            </a:r>
          </a:p>
          <a:p>
            <a:pPr>
              <a:buSzPct val="100000"/>
              <a:buFont typeface="+mj-lt"/>
              <a:buAutoNum type="arabicParenR"/>
            </a:pPr>
            <a:r>
              <a:rPr lang="en-GB" sz="1400" dirty="0">
                <a:solidFill>
                  <a:schemeClr val="tx1"/>
                </a:solidFill>
                <a:latin typeface="Trebuchet MS" panose="020B0603020202020204" pitchFamily="34" charset="0"/>
              </a:rPr>
              <a:t>Watch these: </a:t>
            </a:r>
            <a:r>
              <a:rPr lang="en-GB" sz="14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https://www.youtube.com/watch?v=5SnR-e0S6Ic&amp;t=</a:t>
            </a:r>
            <a:r>
              <a:rPr lang="en-GB" sz="1400" dirty="0">
                <a:solidFill>
                  <a:schemeClr val="tx1"/>
                </a:solidFill>
                <a:latin typeface="Trebuchet MS" panose="020B0603020202020204" pitchFamily="34" charset="0"/>
              </a:rPr>
              <a:t> &amp; </a:t>
            </a:r>
            <a:r>
              <a:rPr lang="en-GB" sz="14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https://www.youtube.com/watch?v=s_iwrt7D5OA</a:t>
            </a:r>
            <a:r>
              <a:rPr lang="en-GB" sz="1400" dirty="0">
                <a:solidFill>
                  <a:schemeClr val="tx1"/>
                </a:solidFill>
                <a:latin typeface="Trebuchet MS" panose="020B0603020202020204" pitchFamily="34" charset="0"/>
              </a:rPr>
              <a:t> &amp; </a:t>
            </a:r>
            <a:r>
              <a:rPr lang="en-GB" sz="14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https://www.youtube.com/watch?v=9MpVjxxpExM</a:t>
            </a:r>
            <a:endParaRPr lang="en-GB" sz="1400" dirty="0">
              <a:solidFill>
                <a:schemeClr val="tx1"/>
              </a:solidFill>
              <a:latin typeface="Trebuchet MS" panose="020B0603020202020204" pitchFamily="34" charset="0"/>
            </a:endParaRPr>
          </a:p>
          <a:p>
            <a:pPr marL="114300" indent="0">
              <a:buNone/>
            </a:pPr>
            <a:endParaRPr lang="en-GB" sz="1400" dirty="0">
              <a:solidFill>
                <a:schemeClr val="tx1"/>
              </a:solidFill>
              <a:latin typeface="Trebuchet MS" panose="020B0603020202020204" pitchFamily="34" charset="0"/>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7"/>
          <a:stretch>
            <a:fillRect/>
          </a:stretch>
        </p:blipFill>
        <p:spPr>
          <a:xfrm>
            <a:off x="6233886" y="0"/>
            <a:ext cx="543690" cy="791974"/>
          </a:xfrm>
          <a:prstGeom prst="rect">
            <a:avLst/>
          </a:prstGeom>
        </p:spPr>
      </p:pic>
      <p:graphicFrame>
        <p:nvGraphicFramePr>
          <p:cNvPr id="4" name="Table 5">
            <a:extLst>
              <a:ext uri="{FF2B5EF4-FFF2-40B4-BE49-F238E27FC236}">
                <a16:creationId xmlns:a16="http://schemas.microsoft.com/office/drawing/2014/main" id="{B45FB92E-CD71-4E9E-B64F-0C5174FDC955}"/>
              </a:ext>
            </a:extLst>
          </p:cNvPr>
          <p:cNvGraphicFramePr>
            <a:graphicFrameLocks noGrp="1"/>
          </p:cNvGraphicFramePr>
          <p:nvPr>
            <p:extLst>
              <p:ext uri="{D42A27DB-BD31-4B8C-83A1-F6EECF244321}">
                <p14:modId xmlns:p14="http://schemas.microsoft.com/office/powerpoint/2010/main" val="2762985089"/>
              </p:ext>
            </p:extLst>
          </p:nvPr>
        </p:nvGraphicFramePr>
        <p:xfrm>
          <a:off x="362559" y="3873473"/>
          <a:ext cx="6143172" cy="1468120"/>
        </p:xfrm>
        <a:graphic>
          <a:graphicData uri="http://schemas.openxmlformats.org/drawingml/2006/table">
            <a:tbl>
              <a:tblPr firstRow="1" bandRow="1">
                <a:tableStyleId>{284E427A-3D55-4303-BF80-6455036E1DE7}</a:tableStyleId>
              </a:tblPr>
              <a:tblGrid>
                <a:gridCol w="2047724">
                  <a:extLst>
                    <a:ext uri="{9D8B030D-6E8A-4147-A177-3AD203B41FA5}">
                      <a16:colId xmlns:a16="http://schemas.microsoft.com/office/drawing/2014/main" val="1408397193"/>
                    </a:ext>
                  </a:extLst>
                </a:gridCol>
                <a:gridCol w="2047724">
                  <a:extLst>
                    <a:ext uri="{9D8B030D-6E8A-4147-A177-3AD203B41FA5}">
                      <a16:colId xmlns:a16="http://schemas.microsoft.com/office/drawing/2014/main" val="1322019402"/>
                    </a:ext>
                  </a:extLst>
                </a:gridCol>
                <a:gridCol w="2047724">
                  <a:extLst>
                    <a:ext uri="{9D8B030D-6E8A-4147-A177-3AD203B41FA5}">
                      <a16:colId xmlns:a16="http://schemas.microsoft.com/office/drawing/2014/main" val="2378716234"/>
                    </a:ext>
                  </a:extLst>
                </a:gridCol>
              </a:tblGrid>
              <a:tr h="370840">
                <a:tc>
                  <a:txBody>
                    <a:bodyPr/>
                    <a:lstStyle/>
                    <a:p>
                      <a:pPr algn="ctr"/>
                      <a:r>
                        <a:rPr lang="en-GB" sz="1200" dirty="0"/>
                        <a:t>Item</a:t>
                      </a:r>
                    </a:p>
                  </a:txBody>
                  <a:tcPr/>
                </a:tc>
                <a:tc>
                  <a:txBody>
                    <a:bodyPr/>
                    <a:lstStyle/>
                    <a:p>
                      <a:pPr algn="ctr"/>
                      <a:r>
                        <a:rPr lang="en-GB" sz="1200" dirty="0"/>
                        <a:t>Country/city of origin</a:t>
                      </a:r>
                    </a:p>
                  </a:txBody>
                  <a:tcPr/>
                </a:tc>
                <a:tc>
                  <a:txBody>
                    <a:bodyPr/>
                    <a:lstStyle/>
                    <a:p>
                      <a:pPr algn="ctr"/>
                      <a:r>
                        <a:rPr lang="en-GB" sz="1200" dirty="0"/>
                        <a:t>Importance to me</a:t>
                      </a:r>
                    </a:p>
                  </a:txBody>
                  <a:tcPr/>
                </a:tc>
                <a:extLst>
                  <a:ext uri="{0D108BD9-81ED-4DB2-BD59-A6C34878D82A}">
                    <a16:rowId xmlns:a16="http://schemas.microsoft.com/office/drawing/2014/main" val="2261601582"/>
                  </a:ext>
                </a:extLst>
              </a:tr>
              <a:tr h="370840">
                <a:tc>
                  <a:txBody>
                    <a:bodyPr/>
                    <a:lstStyle/>
                    <a:p>
                      <a:r>
                        <a:rPr lang="en-GB" sz="1200" dirty="0" err="1"/>
                        <a:t>Beikell</a:t>
                      </a:r>
                      <a:r>
                        <a:rPr lang="en-GB" sz="1200" dirty="0"/>
                        <a:t> USB card reader</a:t>
                      </a:r>
                    </a:p>
                  </a:txBody>
                  <a:tcPr/>
                </a:tc>
                <a:tc>
                  <a:txBody>
                    <a:bodyPr/>
                    <a:lstStyle/>
                    <a:p>
                      <a:r>
                        <a:rPr lang="en-GB" sz="1200" dirty="0"/>
                        <a:t>Shenzhen, China</a:t>
                      </a:r>
                    </a:p>
                  </a:txBody>
                  <a:tcPr/>
                </a:tc>
                <a:tc>
                  <a:txBody>
                    <a:bodyPr/>
                    <a:lstStyle/>
                    <a:p>
                      <a:r>
                        <a:rPr lang="en-GB" sz="1200" dirty="0"/>
                        <a:t>I need it to transfer the photos from my camera to my laptop.</a:t>
                      </a:r>
                    </a:p>
                  </a:txBody>
                  <a:tcPr/>
                </a:tc>
                <a:extLst>
                  <a:ext uri="{0D108BD9-81ED-4DB2-BD59-A6C34878D82A}">
                    <a16:rowId xmlns:a16="http://schemas.microsoft.com/office/drawing/2014/main" val="768480939"/>
                  </a:ext>
                </a:extLst>
              </a:tr>
              <a:tr h="370840">
                <a:tc>
                  <a:txBody>
                    <a:bodyPr/>
                    <a:lstStyle/>
                    <a:p>
                      <a:r>
                        <a:rPr lang="en-GB" sz="1200" dirty="0"/>
                        <a:t>Lindt Lindor box of chocolates</a:t>
                      </a:r>
                    </a:p>
                  </a:txBody>
                  <a:tcPr/>
                </a:tc>
                <a:tc>
                  <a:txBody>
                    <a:bodyPr/>
                    <a:lstStyle/>
                    <a:p>
                      <a:r>
                        <a:rPr lang="en-GB" sz="1200" dirty="0" err="1"/>
                        <a:t>Induno</a:t>
                      </a:r>
                      <a:r>
                        <a:rPr lang="en-GB" sz="1200" dirty="0"/>
                        <a:t> </a:t>
                      </a:r>
                      <a:r>
                        <a:rPr lang="en-GB" sz="1200" dirty="0" err="1"/>
                        <a:t>Olona</a:t>
                      </a:r>
                      <a:r>
                        <a:rPr lang="en-GB" sz="1200" dirty="0"/>
                        <a:t>, Italy</a:t>
                      </a:r>
                    </a:p>
                  </a:txBody>
                  <a:tcPr/>
                </a:tc>
                <a:tc>
                  <a:txBody>
                    <a:bodyPr/>
                    <a:lstStyle/>
                    <a:p>
                      <a:r>
                        <a:rPr lang="en-GB" sz="1200" dirty="0"/>
                        <a:t>I need them to motivate me to work!</a:t>
                      </a:r>
                    </a:p>
                  </a:txBody>
                  <a:tcPr/>
                </a:tc>
                <a:extLst>
                  <a:ext uri="{0D108BD9-81ED-4DB2-BD59-A6C34878D82A}">
                    <a16:rowId xmlns:a16="http://schemas.microsoft.com/office/drawing/2014/main" val="2981377423"/>
                  </a:ext>
                </a:extLst>
              </a:tr>
            </a:tbl>
          </a:graphicData>
        </a:graphic>
      </p:graphicFrame>
      <p:sp>
        <p:nvSpPr>
          <p:cNvPr id="6" name="Rectangle 5">
            <a:extLst>
              <a:ext uri="{FF2B5EF4-FFF2-40B4-BE49-F238E27FC236}">
                <a16:creationId xmlns:a16="http://schemas.microsoft.com/office/drawing/2014/main" id="{AD0F544B-DA70-418E-984C-A5B6E5E2C8D8}"/>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0</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EFB9-25D9-4C0C-897B-03314CFDF8C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CBD9DCE-7E72-4B91-95FC-701F3EE9ECE6}"/>
              </a:ext>
            </a:extLst>
          </p:cNvPr>
          <p:cNvSpPr>
            <a:spLocks noGrp="1"/>
          </p:cNvSpPr>
          <p:nvPr>
            <p:ph type="body" idx="1"/>
          </p:nvPr>
        </p:nvSpPr>
        <p:spPr/>
        <p:txBody>
          <a:bodyPr/>
          <a:lstStyle/>
          <a:p>
            <a:endParaRPr lang="en-GB"/>
          </a:p>
        </p:txBody>
      </p:sp>
      <p:pic>
        <p:nvPicPr>
          <p:cNvPr id="4098" name="Picture 2" descr="Cornell Notes Summary Worksheets | Cornell notes, Cornell notes ...">
            <a:extLst>
              <a:ext uri="{FF2B5EF4-FFF2-40B4-BE49-F238E27FC236}">
                <a16:creationId xmlns:a16="http://schemas.microsoft.com/office/drawing/2014/main" id="{7B520C77-0C61-434E-8E88-C37768F58C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90" t="2586" r="4974" b="9028"/>
          <a:stretch/>
        </p:blipFill>
        <p:spPr bwMode="auto">
          <a:xfrm>
            <a:off x="0" y="-1"/>
            <a:ext cx="6858000" cy="914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334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C8D7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400" dirty="0">
                <a:solidFill>
                  <a:schemeClr val="tx1"/>
                </a:solidFill>
                <a:latin typeface="Trebuchet MS" panose="020B0603020202020204" pitchFamily="34" charset="0"/>
                <a:ea typeface="Georgia"/>
                <a:cs typeface="Georgia"/>
                <a:sym typeface="Georgia"/>
              </a:rPr>
              <a:t>TNCs, or transnational corporations, are huge drivers of globalisation. One major criticism of TNCs from an environmental perspective, however, is their degradation and destruction of the local environment in the countries in which they operate.</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0" lvl="0" indent="0" algn="just">
              <a:buNone/>
            </a:pPr>
            <a:r>
              <a:rPr lang="en-GB" sz="1400" dirty="0">
                <a:solidFill>
                  <a:schemeClr val="tx1"/>
                </a:solidFill>
                <a:latin typeface="Trebuchet MS" panose="020B0603020202020204" pitchFamily="34" charset="0"/>
                <a:ea typeface="Georgia"/>
                <a:cs typeface="Georgia"/>
                <a:sym typeface="Georgia"/>
              </a:rPr>
              <a:t>Use the following links </a:t>
            </a:r>
            <a:r>
              <a:rPr lang="en-GB" sz="1400" i="1" dirty="0">
                <a:solidFill>
                  <a:schemeClr val="tx1"/>
                </a:solidFill>
                <a:latin typeface="Trebuchet MS" panose="020B0603020202020204" pitchFamily="34" charset="0"/>
                <a:ea typeface="Georgia"/>
                <a:cs typeface="Georgia"/>
                <a:sym typeface="Georgia"/>
              </a:rPr>
              <a:t>and your own research</a:t>
            </a:r>
            <a:r>
              <a:rPr lang="en-GB" sz="1400" dirty="0">
                <a:solidFill>
                  <a:schemeClr val="tx1"/>
                </a:solidFill>
                <a:latin typeface="Trebuchet MS" panose="020B0603020202020204" pitchFamily="34" charset="0"/>
                <a:ea typeface="Georgia"/>
                <a:cs typeface="Georgia"/>
                <a:sym typeface="Georgia"/>
              </a:rPr>
              <a:t> to investigate the negative environmental impacts of globalisation worldwide:</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342900" lvl="0">
              <a:buClr>
                <a:schemeClr val="tx1"/>
              </a:buClr>
              <a:buSzPct val="100000"/>
              <a:buAutoNum type="arabicPeriod"/>
            </a:pPr>
            <a:r>
              <a:rPr lang="en-GB" sz="12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https://www.environment.co.za/environmental-issues/globalization-and-its-impact-on-the-environment.html</a:t>
            </a:r>
            <a:endParaRPr lang="en-GB" sz="1200" dirty="0">
              <a:solidFill>
                <a:schemeClr val="tx1"/>
              </a:solidFill>
              <a:latin typeface="Trebuchet MS" panose="020B0603020202020204" pitchFamily="34" charset="0"/>
            </a:endParaRPr>
          </a:p>
          <a:p>
            <a:pPr marL="342900" lvl="0">
              <a:buClr>
                <a:schemeClr val="tx1"/>
              </a:buClr>
              <a:buSzPct val="100000"/>
              <a:buAutoNum type="arabicPeriod"/>
            </a:pPr>
            <a:r>
              <a:rPr lang="en-GB" sz="12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https://wedocs.unep.org/rest/bitstreams/17293/retrieve</a:t>
            </a:r>
            <a:r>
              <a:rPr lang="en-GB" sz="1200" dirty="0">
                <a:solidFill>
                  <a:schemeClr val="tx1"/>
                </a:solidFill>
                <a:latin typeface="Trebuchet MS" panose="020B0603020202020204" pitchFamily="34" charset="0"/>
              </a:rPr>
              <a:t> </a:t>
            </a:r>
          </a:p>
          <a:p>
            <a:pPr marL="342900" lvl="0">
              <a:buClr>
                <a:schemeClr val="tx1"/>
              </a:buClr>
              <a:buSzPct val="100000"/>
              <a:buAutoNum type="arabicPeriod"/>
            </a:pPr>
            <a:r>
              <a:rPr lang="en-GB" sz="12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https://www.thebrokeronline.eu/the-race-to-the-bottom-explained-d55/</a:t>
            </a:r>
            <a:endParaRPr lang="en-GB" sz="1200" dirty="0">
              <a:solidFill>
                <a:schemeClr val="tx1"/>
              </a:solidFill>
              <a:latin typeface="Trebuchet MS" panose="020B0603020202020204" pitchFamily="34" charset="0"/>
            </a:endParaRPr>
          </a:p>
          <a:p>
            <a:pPr marL="342900" lvl="0">
              <a:buClr>
                <a:schemeClr val="tx1"/>
              </a:buClr>
              <a:buSzPct val="100000"/>
              <a:buAutoNum type="arabicPeriod"/>
            </a:pPr>
            <a:r>
              <a:rPr lang="en-GB" sz="12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https://news.mongabay.com/2008/08/corporations-become-prime-driver-of-deforestation-providing-clear-target-for-environmentalists/</a:t>
            </a:r>
            <a:endParaRPr lang="en-GB" sz="1200" dirty="0">
              <a:solidFill>
                <a:schemeClr val="tx1"/>
              </a:solidFill>
              <a:latin typeface="Trebuchet MS" panose="020B0603020202020204" pitchFamily="34" charset="0"/>
            </a:endParaRPr>
          </a:p>
          <a:p>
            <a:pPr marL="342900" lvl="0">
              <a:buClr>
                <a:schemeClr val="tx1"/>
              </a:buClr>
              <a:buSzPct val="100000"/>
              <a:buAutoNum type="arabicPeriod"/>
            </a:pPr>
            <a:r>
              <a:rPr lang="en-GB" sz="1200" dirty="0">
                <a:solidFill>
                  <a:schemeClr val="tx1"/>
                </a:solidFill>
                <a:latin typeface="Trebuchet MS" panose="020B0603020202020204" pitchFamily="34" charset="0"/>
              </a:rPr>
              <a:t>On meat consumption (something that is blamed on the spread of Western culture which actively encourages a more lavish, consumerist and extravagant lifestyle): </a:t>
            </a:r>
            <a:r>
              <a:rPr lang="en-GB" sz="120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https://www.weforum.org/agenda/2018/08/global-appetite-for-meat-is-growing/</a:t>
            </a:r>
            <a:r>
              <a:rPr lang="en-GB" sz="1200" dirty="0">
                <a:solidFill>
                  <a:schemeClr val="tx1"/>
                </a:solidFill>
                <a:latin typeface="Trebuchet MS" panose="020B0603020202020204" pitchFamily="34" charset="0"/>
              </a:rPr>
              <a:t> + </a:t>
            </a:r>
            <a:r>
              <a:rPr lang="en-GB" sz="1200" dirty="0">
                <a:solidFill>
                  <a:schemeClr val="tx1"/>
                </a:solidFill>
                <a:latin typeface="Trebuchet MS" panose="020B0603020202020204" pitchFamily="34" charset="0"/>
                <a:hlinkClick r:id="rId8">
                  <a:extLst>
                    <a:ext uri="{A12FA001-AC4F-418D-AE19-62706E023703}">
                      <ahyp:hlinkClr xmlns:ahyp="http://schemas.microsoft.com/office/drawing/2018/hyperlinkcolor" val="tx"/>
                    </a:ext>
                  </a:extLst>
                </a:hlinkClick>
              </a:rPr>
              <a:t>https://foodindustry.asia/the-impact-of-globalisation-urbanisation-and-rising-incomes-on-consumption</a:t>
            </a:r>
            <a:r>
              <a:rPr lang="en-GB" sz="1200" dirty="0">
                <a:solidFill>
                  <a:schemeClr val="tx1"/>
                </a:solidFill>
                <a:latin typeface="Trebuchet MS" panose="020B0603020202020204" pitchFamily="34" charset="0"/>
              </a:rPr>
              <a:t> + </a:t>
            </a:r>
            <a:r>
              <a:rPr lang="en-GB" sz="1200" dirty="0">
                <a:solidFill>
                  <a:schemeClr val="tx1"/>
                </a:solidFill>
                <a:latin typeface="Trebuchet MS" panose="020B0603020202020204" pitchFamily="34" charset="0"/>
                <a:hlinkClick r:id="rId9">
                  <a:extLst>
                    <a:ext uri="{A12FA001-AC4F-418D-AE19-62706E023703}">
                      <ahyp:hlinkClr xmlns:ahyp="http://schemas.microsoft.com/office/drawing/2018/hyperlinkcolor" val="tx"/>
                    </a:ext>
                  </a:extLst>
                </a:hlinkClick>
              </a:rPr>
              <a:t>https://www.theguardian.com/environment/2018/jul/19/rising-global-meat-consumption-will-devastate-environment</a:t>
            </a:r>
            <a:endParaRPr lang="en-GB" sz="1200" dirty="0">
              <a:solidFill>
                <a:schemeClr val="tx1"/>
              </a:solidFill>
              <a:latin typeface="Trebuchet MS" panose="020B0603020202020204" pitchFamily="34" charset="0"/>
            </a:endParaRPr>
          </a:p>
          <a:p>
            <a:pPr marL="342900" lvl="0">
              <a:buClr>
                <a:schemeClr val="tx1"/>
              </a:buClr>
              <a:buSzPct val="100000"/>
              <a:buAutoNum type="arabicPeriod"/>
            </a:pPr>
            <a:r>
              <a:rPr lang="en-GB" sz="1200" b="1" u="sng" dirty="0">
                <a:solidFill>
                  <a:schemeClr val="tx1"/>
                </a:solidFill>
                <a:latin typeface="Trebuchet MS" panose="020B0603020202020204" pitchFamily="34" charset="0"/>
                <a:ea typeface="Georgia"/>
                <a:cs typeface="Georgia"/>
                <a:sym typeface="Georgia"/>
              </a:rPr>
              <a:t>CHALLENGE</a:t>
            </a:r>
            <a:r>
              <a:rPr lang="en-GB" sz="1200" dirty="0">
                <a:solidFill>
                  <a:schemeClr val="tx1"/>
                </a:solidFill>
                <a:latin typeface="Trebuchet MS" panose="020B0603020202020204" pitchFamily="34" charset="0"/>
                <a:ea typeface="Georgia"/>
                <a:cs typeface="Georgia"/>
                <a:sym typeface="Georgia"/>
              </a:rPr>
              <a:t>: However, some argue that globalisation may actually help some countries to become more sustainable! </a:t>
            </a:r>
            <a:r>
              <a:rPr lang="en-GB" sz="1200" dirty="0">
                <a:solidFill>
                  <a:schemeClr val="tx1"/>
                </a:solidFill>
                <a:latin typeface="Trebuchet MS" panose="020B0603020202020204" pitchFamily="34" charset="0"/>
                <a:hlinkClick r:id="rId10">
                  <a:extLst>
                    <a:ext uri="{A12FA001-AC4F-418D-AE19-62706E023703}">
                      <ahyp:hlinkClr xmlns:ahyp="http://schemas.microsoft.com/office/drawing/2018/hyperlinkcolor" val="tx"/>
                    </a:ext>
                  </a:extLst>
                </a:hlinkClick>
              </a:rPr>
              <a:t>https://ec.europa.eu/environment/integration/research/newsalert/pdf/169na2_en.pdf</a:t>
            </a:r>
            <a:r>
              <a:rPr lang="en-GB" sz="1200" dirty="0">
                <a:solidFill>
                  <a:schemeClr val="tx1"/>
                </a:solidFill>
                <a:latin typeface="Trebuchet MS" panose="020B0603020202020204" pitchFamily="34" charset="0"/>
              </a:rPr>
              <a:t> + </a:t>
            </a:r>
            <a:r>
              <a:rPr lang="en-GB" sz="1200" dirty="0">
                <a:solidFill>
                  <a:schemeClr val="tx1"/>
                </a:solidFill>
                <a:latin typeface="Trebuchet MS" panose="020B0603020202020204" pitchFamily="34" charset="0"/>
                <a:hlinkClick r:id="rId11">
                  <a:extLst>
                    <a:ext uri="{A12FA001-AC4F-418D-AE19-62706E023703}">
                      <ahyp:hlinkClr xmlns:ahyp="http://schemas.microsoft.com/office/drawing/2018/hyperlinkcolor" val="tx"/>
                    </a:ext>
                  </a:extLst>
                </a:hlinkClick>
              </a:rPr>
              <a:t>https://theconversation.com/globalization-may-actually-be-better-for-the-environment-95406</a:t>
            </a:r>
            <a:r>
              <a:rPr lang="en-GB" sz="1200" dirty="0">
                <a:solidFill>
                  <a:schemeClr val="tx1"/>
                </a:solidFill>
                <a:latin typeface="Trebuchet MS" panose="020B0603020202020204" pitchFamily="34" charset="0"/>
              </a:rPr>
              <a:t> </a:t>
            </a:r>
            <a:endParaRPr sz="12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12"/>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1">
                    <a:lumMod val="50000"/>
                  </a:schemeClr>
                </a:solidFill>
                <a:latin typeface="Century Gothic" panose="020B0502020202020204" pitchFamily="34" charset="0"/>
                <a:ea typeface="Georgia"/>
                <a:cs typeface="Georgia"/>
                <a:sym typeface="Georgia"/>
              </a:rPr>
              <a:t>The environment! </a:t>
            </a:r>
            <a:endParaRPr b="1" i="1" dirty="0">
              <a:ln w="15875">
                <a:solidFill>
                  <a:schemeClr val="tx1"/>
                </a:solidFill>
              </a:ln>
              <a:solidFill>
                <a:schemeClr val="accent1">
                  <a:lumMod val="50000"/>
                </a:schemeClr>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A6FDE857-9202-4A09-97F6-FC325BF2A134}"/>
              </a:ext>
            </a:extLst>
          </p:cNvPr>
          <p:cNvSpPr/>
          <p:nvPr/>
        </p:nvSpPr>
        <p:spPr>
          <a:xfrm>
            <a:off x="2931811" y="8447315"/>
            <a:ext cx="994228" cy="52977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11" name="Rectangle 10">
            <a:extLst>
              <a:ext uri="{FF2B5EF4-FFF2-40B4-BE49-F238E27FC236}">
                <a16:creationId xmlns:a16="http://schemas.microsoft.com/office/drawing/2014/main" id="{3B5C6D71-38A4-4427-944E-8BA65BE017B0}"/>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 &amp; </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LOSERS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p>
        </p:txBody>
      </p:sp>
      <p:sp>
        <p:nvSpPr>
          <p:cNvPr id="12" name="Rectangle 11">
            <a:extLst>
              <a:ext uri="{FF2B5EF4-FFF2-40B4-BE49-F238E27FC236}">
                <a16:creationId xmlns:a16="http://schemas.microsoft.com/office/drawing/2014/main" id="{5D63C1EA-1B8E-4B38-8839-6F04414F04C8}"/>
              </a:ext>
            </a:extLst>
          </p:cNvPr>
          <p:cNvSpPr/>
          <p:nvPr/>
        </p:nvSpPr>
        <p:spPr>
          <a:xfrm>
            <a:off x="-54869" y="8777031"/>
            <a:ext cx="1172116"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14</a:t>
            </a:r>
          </a:p>
        </p:txBody>
      </p:sp>
      <p:pic>
        <p:nvPicPr>
          <p:cNvPr id="10" name="Picture 9">
            <a:extLst>
              <a:ext uri="{FF2B5EF4-FFF2-40B4-BE49-F238E27FC236}">
                <a16:creationId xmlns:a16="http://schemas.microsoft.com/office/drawing/2014/main" id="{CBB6085A-6E53-4D29-8AA3-56831A53CB27}"/>
              </a:ext>
            </a:extLst>
          </p:cNvPr>
          <p:cNvPicPr>
            <a:picLocks/>
          </p:cNvPicPr>
          <p:nvPr/>
        </p:nvPicPr>
        <p:blipFill>
          <a:blip r:embed="rId13"/>
          <a:stretch>
            <a:fillRect/>
          </a:stretch>
        </p:blipFill>
        <p:spPr>
          <a:xfrm>
            <a:off x="1279761" y="718022"/>
            <a:ext cx="770400" cy="792000"/>
          </a:xfrm>
          <a:prstGeom prst="rect">
            <a:avLst/>
          </a:prstGeom>
        </p:spPr>
      </p:pic>
      <p:pic>
        <p:nvPicPr>
          <p:cNvPr id="13" name="Picture 12">
            <a:extLst>
              <a:ext uri="{FF2B5EF4-FFF2-40B4-BE49-F238E27FC236}">
                <a16:creationId xmlns:a16="http://schemas.microsoft.com/office/drawing/2014/main" id="{8CAF1F66-6553-4DCE-BF72-DE30F94637CA}"/>
              </a:ext>
            </a:extLst>
          </p:cNvPr>
          <p:cNvPicPr>
            <a:picLocks/>
          </p:cNvPicPr>
          <p:nvPr/>
        </p:nvPicPr>
        <p:blipFill>
          <a:blip r:embed="rId13"/>
          <a:stretch>
            <a:fillRect/>
          </a:stretch>
        </p:blipFill>
        <p:spPr>
          <a:xfrm>
            <a:off x="4834899" y="718022"/>
            <a:ext cx="770400" cy="792000"/>
          </a:xfrm>
          <a:prstGeom prst="rect">
            <a:avLst/>
          </a:prstGeom>
        </p:spPr>
      </p:pic>
    </p:spTree>
    <p:extLst>
      <p:ext uri="{BB962C8B-B14F-4D97-AF65-F5344CB8AC3E}">
        <p14:creationId xmlns:p14="http://schemas.microsoft.com/office/powerpoint/2010/main" val="21189799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(9)</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val="20000"/>
                    </a:ext>
                  </a:extLst>
                </a:gridCol>
                <a:gridCol w="3225027">
                  <a:extLst>
                    <a:ext uri="{9D8B030D-6E8A-4147-A177-3AD203B41FA5}">
                      <a16:colId xmlns:a16="http://schemas.microsoft.com/office/drawing/2014/main"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extLst>
      <p:ext uri="{BB962C8B-B14F-4D97-AF65-F5344CB8AC3E}">
        <p14:creationId xmlns:p14="http://schemas.microsoft.com/office/powerpoint/2010/main" val="22573076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88EEA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639646"/>
          </a:xfrm>
          <a:prstGeom prst="rect">
            <a:avLst/>
          </a:prstGeom>
        </p:spPr>
        <p:txBody>
          <a:bodyPr spcFirstLastPara="1" wrap="square" lIns="91425" tIns="91425" rIns="91425" bIns="91425" anchor="t" anchorCtr="0">
            <a:noAutofit/>
          </a:bodyPr>
          <a:lstStyle/>
          <a:p>
            <a:pPr marL="0" lvl="0" indent="0" algn="just">
              <a:buNone/>
            </a:pPr>
            <a:r>
              <a:rPr lang="en-GB" sz="1200" dirty="0">
                <a:solidFill>
                  <a:schemeClr val="tx1"/>
                </a:solidFill>
                <a:latin typeface="Trebuchet MS" panose="020B0603020202020204" pitchFamily="34" charset="0"/>
                <a:ea typeface="Georgia"/>
                <a:cs typeface="Georgia"/>
                <a:sym typeface="Georgia"/>
              </a:rPr>
              <a:t>Globalisation seems to have ushered in an era of increased global coherence and cooperation. We are “around the table” more and political globalisation seems to be taking place: The creation and existence of the United Nations is called one of the classic examples of political globalisation. Environmental globalisation is another important facet of this. It refers to the internationally coordinated practices and regulations (often in the form of international treaties) regarding environmental protection. An example of environmental globalization would be the series of International Tropical Timber Agreement treaties (1983, 1994, 2006), establishing International Tropical Timber Organization and promoting sustainable management of tropical forests.</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Together, we are doing a lot more to save and protect the environment – 2015’s Paris Agreement was a good example of this. The work of NGOs would be much harder to conduct in a less globalised world where they might have less support from members of the public (e.g. Greenpeace petitions).</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Use the following links and your own research to investigate how (political) globalisation is helping to protect and preserve the environment.</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https://ec.europa.eu/environment/integration/research/newsalert/pdf/169na2_en.pdf</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https://theconversation.com/globalization-may-actually-be-better-for-the-environment-95406</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https://www.dummies.com/education/science/environmental-science/what-international-agreements-exist-to-protect-the-environment/</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https://ec.europa.eu/environment/international_issues/agreements_en.htm</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https://en.wikipedia.org/wiki/Environmental_globalization</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8">
                  <a:extLst>
                    <a:ext uri="{A12FA001-AC4F-418D-AE19-62706E023703}">
                      <ahyp:hlinkClr xmlns:ahyp="http://schemas.microsoft.com/office/drawing/2018/hyperlinkcolor" val="tx"/>
                    </a:ext>
                  </a:extLst>
                </a:hlinkClick>
              </a:rPr>
              <a:t>https://oecdobserver.org/news/fullstory.php/aid/2240/Innovation,_globalisation_and_the_environment.html</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9">
                  <a:extLst>
                    <a:ext uri="{A12FA001-AC4F-418D-AE19-62706E023703}">
                      <ahyp:hlinkClr xmlns:ahyp="http://schemas.microsoft.com/office/drawing/2018/hyperlinkcolor" val="tx"/>
                    </a:ext>
                  </a:extLst>
                </a:hlinkClick>
              </a:rPr>
              <a:t>https://www.wur.nl/en/newsarticle/A-better-global-environment-through-globalisation.htm</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endParaRPr lang="en-GB" sz="1200" dirty="0"/>
          </a:p>
          <a:p>
            <a:pPr marL="342900" lvl="0" algn="just">
              <a:buClr>
                <a:schemeClr val="tx1"/>
              </a:buClr>
              <a:buSzPct val="100000"/>
              <a:buAutoNum type="arabicPeriod"/>
            </a:pP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endParaRPr sz="12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10"/>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1">
                    <a:lumMod val="50000"/>
                  </a:schemeClr>
                </a:solidFill>
                <a:latin typeface="Century Gothic" panose="020B0502020202020204" pitchFamily="34" charset="0"/>
                <a:ea typeface="Georgia"/>
                <a:cs typeface="Georgia"/>
                <a:sym typeface="Georgia"/>
              </a:rPr>
              <a:t>The environment! </a:t>
            </a:r>
            <a:endParaRPr b="1" i="1" dirty="0">
              <a:ln w="15875">
                <a:solidFill>
                  <a:schemeClr val="tx1"/>
                </a:solidFill>
              </a:ln>
              <a:solidFill>
                <a:schemeClr val="accent1">
                  <a:lumMod val="50000"/>
                </a:schemeClr>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A6FDE857-9202-4A09-97F6-FC325BF2A134}"/>
              </a:ext>
            </a:extLst>
          </p:cNvPr>
          <p:cNvSpPr/>
          <p:nvPr/>
        </p:nvSpPr>
        <p:spPr>
          <a:xfrm>
            <a:off x="2931811" y="8447315"/>
            <a:ext cx="994228" cy="52977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11" name="Rectangle 10">
            <a:extLst>
              <a:ext uri="{FF2B5EF4-FFF2-40B4-BE49-F238E27FC236}">
                <a16:creationId xmlns:a16="http://schemas.microsoft.com/office/drawing/2014/main" id="{3B5C6D71-38A4-4427-944E-8BA65BE017B0}"/>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 &amp; LOSERS”</a:t>
            </a:r>
          </a:p>
        </p:txBody>
      </p:sp>
      <p:sp>
        <p:nvSpPr>
          <p:cNvPr id="12" name="Rectangle 11">
            <a:extLst>
              <a:ext uri="{FF2B5EF4-FFF2-40B4-BE49-F238E27FC236}">
                <a16:creationId xmlns:a16="http://schemas.microsoft.com/office/drawing/2014/main" id="{5D63C1EA-1B8E-4B38-8839-6F04414F04C8}"/>
              </a:ext>
            </a:extLst>
          </p:cNvPr>
          <p:cNvSpPr/>
          <p:nvPr/>
        </p:nvSpPr>
        <p:spPr>
          <a:xfrm>
            <a:off x="-54869" y="8777031"/>
            <a:ext cx="1172116"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15</a:t>
            </a:r>
          </a:p>
        </p:txBody>
      </p:sp>
      <p:pic>
        <p:nvPicPr>
          <p:cNvPr id="10" name="Picture 9">
            <a:extLst>
              <a:ext uri="{FF2B5EF4-FFF2-40B4-BE49-F238E27FC236}">
                <a16:creationId xmlns:a16="http://schemas.microsoft.com/office/drawing/2014/main" id="{CBB6085A-6E53-4D29-8AA3-56831A53CB27}"/>
              </a:ext>
            </a:extLst>
          </p:cNvPr>
          <p:cNvPicPr>
            <a:picLocks/>
          </p:cNvPicPr>
          <p:nvPr/>
        </p:nvPicPr>
        <p:blipFill>
          <a:blip r:embed="rId11"/>
          <a:stretch>
            <a:fillRect/>
          </a:stretch>
        </p:blipFill>
        <p:spPr>
          <a:xfrm>
            <a:off x="1279761" y="718022"/>
            <a:ext cx="770400" cy="792000"/>
          </a:xfrm>
          <a:prstGeom prst="rect">
            <a:avLst/>
          </a:prstGeom>
        </p:spPr>
      </p:pic>
      <p:pic>
        <p:nvPicPr>
          <p:cNvPr id="13" name="Picture 12">
            <a:extLst>
              <a:ext uri="{FF2B5EF4-FFF2-40B4-BE49-F238E27FC236}">
                <a16:creationId xmlns:a16="http://schemas.microsoft.com/office/drawing/2014/main" id="{8CAF1F66-6553-4DCE-BF72-DE30F94637CA}"/>
              </a:ext>
            </a:extLst>
          </p:cNvPr>
          <p:cNvPicPr>
            <a:picLocks/>
          </p:cNvPicPr>
          <p:nvPr/>
        </p:nvPicPr>
        <p:blipFill>
          <a:blip r:embed="rId11"/>
          <a:stretch>
            <a:fillRect/>
          </a:stretch>
        </p:blipFill>
        <p:spPr>
          <a:xfrm>
            <a:off x="4834899" y="718022"/>
            <a:ext cx="770400" cy="792000"/>
          </a:xfrm>
          <a:prstGeom prst="rect">
            <a:avLst/>
          </a:prstGeom>
        </p:spPr>
      </p:pic>
    </p:spTree>
    <p:extLst>
      <p:ext uri="{BB962C8B-B14F-4D97-AF65-F5344CB8AC3E}">
        <p14:creationId xmlns:p14="http://schemas.microsoft.com/office/powerpoint/2010/main" val="3979036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400" b="1" dirty="0">
                <a:solidFill>
                  <a:schemeClr val="tx1"/>
                </a:solidFill>
                <a:latin typeface="Trebuchet MS" panose="020B0603020202020204" pitchFamily="34" charset="0"/>
                <a:ea typeface="Georgia"/>
                <a:cs typeface="Georgia"/>
                <a:sym typeface="Georgia"/>
              </a:rPr>
              <a:t>Some countries have benefitted </a:t>
            </a:r>
            <a:r>
              <a:rPr lang="en-GB" sz="1400" b="1" u="sng" dirty="0">
                <a:solidFill>
                  <a:schemeClr val="tx1"/>
                </a:solidFill>
                <a:latin typeface="Trebuchet MS" panose="020B0603020202020204" pitchFamily="34" charset="0"/>
                <a:ea typeface="Georgia"/>
                <a:cs typeface="Georgia"/>
                <a:sym typeface="Georgia"/>
              </a:rPr>
              <a:t>massively</a:t>
            </a:r>
            <a:r>
              <a:rPr lang="en-GB" sz="1400" b="1" dirty="0">
                <a:solidFill>
                  <a:schemeClr val="tx1"/>
                </a:solidFill>
                <a:latin typeface="Trebuchet MS" panose="020B0603020202020204" pitchFamily="34" charset="0"/>
                <a:ea typeface="Georgia"/>
                <a:cs typeface="Georgia"/>
                <a:sym typeface="Georgia"/>
              </a:rPr>
              <a:t> from globalisation and using a case study approach in one paragraph/section of your essay might be a good idea. Some argue HICs are the real winners but good examples which debate this theory include India, South Korea and China.</a:t>
            </a:r>
          </a:p>
          <a:p>
            <a:pPr marL="0" lvl="0" indent="0">
              <a:buNone/>
            </a:pPr>
            <a:endParaRPr lang="en-GB" sz="1400" b="1" dirty="0">
              <a:solidFill>
                <a:schemeClr val="tx1"/>
              </a:solidFill>
              <a:latin typeface="Trebuchet MS" panose="020B0603020202020204" pitchFamily="34" charset="0"/>
              <a:ea typeface="Georgia"/>
              <a:cs typeface="Georgia"/>
              <a:sym typeface="Georgia"/>
            </a:endParaRPr>
          </a:p>
          <a:p>
            <a:pPr marL="285750" lvl="0" indent="-285750">
              <a:buClr>
                <a:schemeClr val="tx1"/>
              </a:buClr>
              <a:buSzPct val="100000"/>
              <a:buFont typeface="Wingdings" panose="05000000000000000000" pitchFamily="2" charset="2"/>
              <a:buChar char="Ø"/>
            </a:pPr>
            <a:r>
              <a:rPr lang="en-GB" sz="14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https://www.weforum.org/agenda/2018/06/chart-of-the-week-distribution-of-globalization-s-gains</a:t>
            </a:r>
            <a:endParaRPr lang="en-GB" sz="1400" dirty="0">
              <a:solidFill>
                <a:schemeClr val="tx1"/>
              </a:solidFill>
              <a:latin typeface="Trebuchet MS" panose="020B0603020202020204" pitchFamily="34" charset="0"/>
            </a:endParaRPr>
          </a:p>
          <a:p>
            <a:pPr marL="285750" lvl="0" indent="-285750">
              <a:buClr>
                <a:schemeClr val="tx1"/>
              </a:buClr>
              <a:buSzPct val="100000"/>
              <a:buFont typeface="Wingdings" panose="05000000000000000000" pitchFamily="2" charset="2"/>
              <a:buChar char="Ø"/>
            </a:pPr>
            <a:r>
              <a:rPr lang="en-GB" sz="14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https://www.economist.com/graphic-detail/2020/02/27/countries-that-have-benefited-most-from-globalisation-are-the-most-fearful-of-change</a:t>
            </a:r>
            <a:endParaRPr lang="en-GB" sz="1400" dirty="0">
              <a:solidFill>
                <a:schemeClr val="tx1"/>
              </a:solidFill>
              <a:latin typeface="Trebuchet MS" panose="020B0603020202020204" pitchFamily="34" charset="0"/>
            </a:endParaRPr>
          </a:p>
          <a:p>
            <a:pPr marL="285750" lvl="0" indent="-285750">
              <a:buClr>
                <a:schemeClr val="tx1"/>
              </a:buClr>
              <a:buSzPct val="100000"/>
              <a:buFont typeface="Wingdings" panose="05000000000000000000" pitchFamily="2" charset="2"/>
              <a:buChar char="Ø"/>
            </a:pPr>
            <a:r>
              <a:rPr lang="en-GB" sz="14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https://www.livemint.com/Money/cNmmQJZdnMhbk3Ydbs26wI/Which-countries-have-benefited-the-most-from-globalization.html</a:t>
            </a:r>
            <a:endParaRPr lang="en-GB" sz="1400" dirty="0">
              <a:solidFill>
                <a:schemeClr val="tx1"/>
              </a:solidFill>
              <a:latin typeface="Trebuchet MS" panose="020B0603020202020204" pitchFamily="34" charset="0"/>
            </a:endParaRPr>
          </a:p>
          <a:p>
            <a:pPr marL="285750" lvl="0" indent="-285750">
              <a:buClr>
                <a:schemeClr val="tx1"/>
              </a:buClr>
              <a:buSzPct val="100000"/>
              <a:buFont typeface="Wingdings" panose="05000000000000000000" pitchFamily="2" charset="2"/>
              <a:buChar char="Ø"/>
            </a:pPr>
            <a:r>
              <a:rPr lang="en-GB" sz="14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https://ged-project.de/research/studies/globalization-report-2018-who-benefits-most-from-globalization/</a:t>
            </a:r>
            <a:endParaRPr lang="en-GB" sz="1400" dirty="0">
              <a:solidFill>
                <a:schemeClr val="tx1"/>
              </a:solidFill>
              <a:latin typeface="Trebuchet MS" panose="020B0603020202020204" pitchFamily="34" charset="0"/>
            </a:endParaRPr>
          </a:p>
          <a:p>
            <a:pPr marL="285750" lvl="0" indent="-285750">
              <a:buClr>
                <a:schemeClr val="tx1"/>
              </a:buClr>
              <a:buSzPct val="100000"/>
              <a:buFont typeface="Wingdings" panose="05000000000000000000" pitchFamily="2" charset="2"/>
              <a:buChar char="Ø"/>
            </a:pPr>
            <a:r>
              <a:rPr lang="en-GB" sz="140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https://www.bertelsmann-stiftung.de/en/press/press-releases/press-release/pid/advanced-economies-benefit-from-globalization-much-more-than-developing-countries-and-nics/</a:t>
            </a:r>
            <a:endParaRPr lang="en-GB" sz="1400" b="1" dirty="0">
              <a:solidFill>
                <a:schemeClr val="tx1"/>
              </a:solidFill>
              <a:latin typeface="Trebuchet MS" panose="020B0603020202020204" pitchFamily="34" charset="0"/>
              <a:ea typeface="Georgia"/>
              <a:cs typeface="Georgia"/>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400" dirty="0">
                <a:solidFill>
                  <a:schemeClr val="tx1"/>
                </a:solidFill>
                <a:latin typeface="Trebuchet MS" panose="020B0603020202020204" pitchFamily="34" charset="0"/>
                <a:sym typeface="Georgia"/>
              </a:rPr>
              <a:t>Now it’s over to you – you decide the articles/YouTube videos/websites/etc and you can use your own research to complete the below table:</a:t>
            </a: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8"/>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lvl="0" algn="ctr"/>
            <a:r>
              <a:rPr lang="en-GB" b="1" i="1" dirty="0">
                <a:ln w="15875">
                  <a:solidFill>
                    <a:schemeClr val="tx1"/>
                  </a:solidFill>
                </a:ln>
                <a:solidFill>
                  <a:srgbClr val="FFC000"/>
                </a:solidFill>
                <a:latin typeface="Century Gothic" panose="020B0502020202020204" pitchFamily="34" charset="0"/>
                <a:ea typeface="Georgia"/>
                <a:cs typeface="Georgia"/>
                <a:sym typeface="Georgia"/>
              </a:rPr>
              <a:t>Over to you 6!</a:t>
            </a:r>
            <a:endParaRPr b="1" i="1" dirty="0">
              <a:ln w="15875">
                <a:solidFill>
                  <a:schemeClr val="tx1"/>
                </a:solidFill>
              </a:ln>
              <a:solidFill>
                <a:srgbClr val="FFC000"/>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81AB8799-5A76-453A-8478-482A64825EF6}"/>
              </a:ext>
            </a:extLst>
          </p:cNvPr>
          <p:cNvSpPr/>
          <p:nvPr/>
        </p:nvSpPr>
        <p:spPr>
          <a:xfrm>
            <a:off x="2931811" y="7867934"/>
            <a:ext cx="994228" cy="1087964"/>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7" name="Ribbon: Tilted Down 6">
            <a:extLst>
              <a:ext uri="{FF2B5EF4-FFF2-40B4-BE49-F238E27FC236}">
                <a16:creationId xmlns:a16="http://schemas.microsoft.com/office/drawing/2014/main" id="{4372F63A-4B8B-4CE4-9E0E-53406FF84A09}"/>
              </a:ext>
            </a:extLst>
          </p:cNvPr>
          <p:cNvSpPr/>
          <p:nvPr/>
        </p:nvSpPr>
        <p:spPr>
          <a:xfrm>
            <a:off x="406325" y="6663603"/>
            <a:ext cx="6045200" cy="822193"/>
          </a:xfrm>
          <a:prstGeom prst="ribbon">
            <a:avLst/>
          </a:prstGeom>
          <a:solidFill>
            <a:schemeClr val="bg2">
              <a:lumMod val="60000"/>
              <a:lumOff val="4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200" b="1" u="sng" dirty="0">
                <a:latin typeface="Trebuchet MS" panose="020B0603020202020204" pitchFamily="34" charset="0"/>
              </a:rPr>
              <a:t>Hints:</a:t>
            </a:r>
            <a:r>
              <a:rPr lang="en-GB" sz="1200" dirty="0">
                <a:latin typeface="Trebuchet MS" panose="020B0603020202020204" pitchFamily="34" charset="0"/>
              </a:rPr>
              <a:t> </a:t>
            </a:r>
          </a:p>
          <a:p>
            <a:pPr algn="ctr"/>
            <a:r>
              <a:rPr lang="en-GB" sz="1200" dirty="0">
                <a:latin typeface="Trebuchet MS" panose="020B0603020202020204" pitchFamily="34" charset="0"/>
              </a:rPr>
              <a:t>Multiplier effect, tax revenue, increased trade, disposable income, etc…</a:t>
            </a:r>
          </a:p>
        </p:txBody>
      </p:sp>
    </p:spTree>
    <p:extLst>
      <p:ext uri="{BB962C8B-B14F-4D97-AF65-F5344CB8AC3E}">
        <p14:creationId xmlns:p14="http://schemas.microsoft.com/office/powerpoint/2010/main" val="2458833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74"/>
        <p:cNvGrpSpPr/>
        <p:nvPr/>
      </p:nvGrpSpPr>
      <p:grpSpPr>
        <a:xfrm>
          <a:off x="0" y="0"/>
          <a:ext cx="0" cy="0"/>
          <a:chOff x="0" y="0"/>
          <a:chExt cx="0" cy="0"/>
        </a:xfrm>
      </p:grpSpPr>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3"/>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lvl="0" algn="ctr"/>
            <a:r>
              <a:rPr lang="en-GB" b="1" i="1" dirty="0">
                <a:ln w="15875">
                  <a:solidFill>
                    <a:schemeClr val="tx1"/>
                  </a:solidFill>
                </a:ln>
                <a:solidFill>
                  <a:srgbClr val="FFC000"/>
                </a:solidFill>
                <a:latin typeface="Century Gothic" panose="020B0502020202020204" pitchFamily="34" charset="0"/>
                <a:ea typeface="Georgia"/>
                <a:cs typeface="Georgia"/>
                <a:sym typeface="Georgia"/>
              </a:rPr>
              <a:t>Over to you 6!</a:t>
            </a:r>
            <a:br>
              <a:rPr lang="en-GB" b="1" i="1" dirty="0">
                <a:ln w="15875">
                  <a:solidFill>
                    <a:schemeClr val="tx1"/>
                  </a:solidFill>
                </a:ln>
                <a:solidFill>
                  <a:srgbClr val="FFC000"/>
                </a:solidFill>
                <a:latin typeface="Century Gothic" panose="020B0502020202020204" pitchFamily="34" charset="0"/>
                <a:ea typeface="Georgia"/>
                <a:cs typeface="Georgia"/>
                <a:sym typeface="Georgia"/>
              </a:rPr>
            </a:br>
            <a:br>
              <a:rPr lang="en-GB" b="1" i="1" dirty="0">
                <a:ln w="15875">
                  <a:solidFill>
                    <a:schemeClr val="tx1"/>
                  </a:solidFill>
                </a:ln>
                <a:solidFill>
                  <a:srgbClr val="FFC000"/>
                </a:solidFill>
                <a:latin typeface="Century Gothic" panose="020B0502020202020204" pitchFamily="34" charset="0"/>
                <a:ea typeface="Georgia"/>
                <a:cs typeface="Georgia"/>
                <a:sym typeface="Georgia"/>
              </a:rPr>
            </a:br>
            <a:endParaRPr b="1" i="1" dirty="0">
              <a:ln w="15875">
                <a:solidFill>
                  <a:schemeClr val="tx1"/>
                </a:solidFill>
              </a:ln>
              <a:solidFill>
                <a:srgbClr val="FFC000"/>
              </a:solidFill>
              <a:latin typeface="Century Gothic" panose="020B0502020202020204" pitchFamily="34" charset="0"/>
              <a:ea typeface="Georgia"/>
              <a:cs typeface="Georgia"/>
              <a:sym typeface="Georgia"/>
            </a:endParaRPr>
          </a:p>
        </p:txBody>
      </p:sp>
      <p:graphicFrame>
        <p:nvGraphicFramePr>
          <p:cNvPr id="4" name="Table 8">
            <a:extLst>
              <a:ext uri="{FF2B5EF4-FFF2-40B4-BE49-F238E27FC236}">
                <a16:creationId xmlns:a16="http://schemas.microsoft.com/office/drawing/2014/main" id="{5152D880-4151-4B9A-8128-2866F37B29C7}"/>
              </a:ext>
            </a:extLst>
          </p:cNvPr>
          <p:cNvGraphicFramePr>
            <a:graphicFrameLocks noGrp="1"/>
          </p:cNvGraphicFramePr>
          <p:nvPr>
            <p:extLst>
              <p:ext uri="{D42A27DB-BD31-4B8C-83A1-F6EECF244321}">
                <p14:modId xmlns:p14="http://schemas.microsoft.com/office/powerpoint/2010/main" val="764445349"/>
              </p:ext>
            </p:extLst>
          </p:nvPr>
        </p:nvGraphicFramePr>
        <p:xfrm>
          <a:off x="111862" y="1849272"/>
          <a:ext cx="6634275" cy="7151426"/>
        </p:xfrm>
        <a:graphic>
          <a:graphicData uri="http://schemas.openxmlformats.org/drawingml/2006/table">
            <a:tbl>
              <a:tblPr firstRow="1" bandRow="1">
                <a:tableStyleId>{72833802-FEF1-4C79-8D5D-14CF1EAF98D9}</a:tableStyleId>
              </a:tblPr>
              <a:tblGrid>
                <a:gridCol w="3395613">
                  <a:extLst>
                    <a:ext uri="{9D8B030D-6E8A-4147-A177-3AD203B41FA5}">
                      <a16:colId xmlns:a16="http://schemas.microsoft.com/office/drawing/2014/main" val="1705196975"/>
                    </a:ext>
                  </a:extLst>
                </a:gridCol>
                <a:gridCol w="3238662">
                  <a:extLst>
                    <a:ext uri="{9D8B030D-6E8A-4147-A177-3AD203B41FA5}">
                      <a16:colId xmlns:a16="http://schemas.microsoft.com/office/drawing/2014/main" val="396405235"/>
                    </a:ext>
                  </a:extLst>
                </a:gridCol>
              </a:tblGrid>
              <a:tr h="419995">
                <a:tc>
                  <a:txBody>
                    <a:bodyPr/>
                    <a:lstStyle/>
                    <a:p>
                      <a:pPr algn="ctr"/>
                      <a:r>
                        <a:rPr lang="en-GB" dirty="0">
                          <a:latin typeface="Trebuchet MS" panose="020B0603020202020204" pitchFamily="34" charset="0"/>
                        </a:rPr>
                        <a:t>Social benefits</a:t>
                      </a:r>
                    </a:p>
                  </a:txBody>
                  <a:tcPr/>
                </a:tc>
                <a:tc>
                  <a:txBody>
                    <a:bodyPr/>
                    <a:lstStyle/>
                    <a:p>
                      <a:pPr algn="ctr"/>
                      <a:r>
                        <a:rPr lang="en-GB" dirty="0">
                          <a:latin typeface="Trebuchet MS" panose="020B0603020202020204" pitchFamily="34" charset="0"/>
                        </a:rPr>
                        <a:t>Economic benefits</a:t>
                      </a:r>
                    </a:p>
                  </a:txBody>
                  <a:tcPr/>
                </a:tc>
                <a:extLst>
                  <a:ext uri="{0D108BD9-81ED-4DB2-BD59-A6C34878D82A}">
                    <a16:rowId xmlns:a16="http://schemas.microsoft.com/office/drawing/2014/main" val="3876088437"/>
                  </a:ext>
                </a:extLst>
              </a:tr>
              <a:tr h="4936383">
                <a:tc>
                  <a:txBody>
                    <a:bodyPr/>
                    <a:lstStyle/>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GB"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22186608"/>
                  </a:ext>
                </a:extLst>
              </a:tr>
              <a:tr h="1795048">
                <a:tc gridSpan="2">
                  <a:txBody>
                    <a:bodyPr/>
                    <a:lstStyle/>
                    <a:p>
                      <a:pPr algn="ctr"/>
                      <a:r>
                        <a:rPr lang="en-GB" i="1" dirty="0">
                          <a:latin typeface="Trebuchet MS" panose="020B0603020202020204" pitchFamily="34" charset="0"/>
                        </a:rPr>
                        <a:t>Any negative impacts which might serve as a good counter-argument:</a:t>
                      </a: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txBody>
                  <a:tcPr/>
                </a:tc>
                <a:tc hMerge="1">
                  <a:txBody>
                    <a:bodyPr/>
                    <a:lstStyle/>
                    <a:p>
                      <a:endParaRPr lang="en-GB" dirty="0"/>
                    </a:p>
                  </a:txBody>
                  <a:tcPr/>
                </a:tc>
                <a:extLst>
                  <a:ext uri="{0D108BD9-81ED-4DB2-BD59-A6C34878D82A}">
                    <a16:rowId xmlns:a16="http://schemas.microsoft.com/office/drawing/2014/main" val="2832205194"/>
                  </a:ext>
                </a:extLst>
              </a:tr>
            </a:tbl>
          </a:graphicData>
        </a:graphic>
      </p:graphicFrame>
    </p:spTree>
    <p:extLst>
      <p:ext uri="{BB962C8B-B14F-4D97-AF65-F5344CB8AC3E}">
        <p14:creationId xmlns:p14="http://schemas.microsoft.com/office/powerpoint/2010/main" val="27628850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200" b="1" dirty="0">
                <a:solidFill>
                  <a:schemeClr val="tx1"/>
                </a:solidFill>
                <a:latin typeface="Trebuchet MS" panose="020B0603020202020204" pitchFamily="34" charset="0"/>
                <a:ea typeface="Georgia"/>
                <a:cs typeface="Georgia"/>
                <a:sym typeface="Georgia"/>
              </a:rPr>
              <a:t>This is the final task before your plan, so I want to give you a chance to look into some of the parts of the globalisation debate not yet covered.</a:t>
            </a:r>
            <a:endParaRPr lang="en-GB" sz="1200" dirty="0">
              <a:solidFill>
                <a:schemeClr val="tx1"/>
              </a:solidFill>
              <a:latin typeface="Trebuchet MS" panose="020B0603020202020204" pitchFamily="34" charset="0"/>
            </a:endParaRPr>
          </a:p>
          <a:p>
            <a:pPr marL="285750" lvl="0" indent="-285750">
              <a:buClr>
                <a:schemeClr val="tx1"/>
              </a:buClr>
              <a:buSzPct val="100000"/>
              <a:buFont typeface="Wingdings" panose="05000000000000000000" pitchFamily="2" charset="2"/>
              <a:buChar char="Ø"/>
            </a:pPr>
            <a:endParaRPr lang="en-GB" sz="1400" dirty="0"/>
          </a:p>
          <a:p>
            <a:pPr marL="0" lvl="0" indent="0">
              <a:buNone/>
            </a:pP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200" dirty="0">
                <a:solidFill>
                  <a:schemeClr val="tx1"/>
                </a:solidFill>
                <a:latin typeface="Trebuchet MS" panose="020B0603020202020204" pitchFamily="34" charset="0"/>
                <a:sym typeface="Georgia"/>
              </a:rPr>
              <a:t>Now it’s over to you – you decide the articles/YouTube videos/websites/etc and you can use your own research to look into the above &amp; complete the below table:</a:t>
            </a:r>
            <a:endParaRPr lang="en-GB" sz="12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3"/>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lvl="0" algn="ctr"/>
            <a:r>
              <a:rPr lang="en-GB" b="1" i="1" dirty="0">
                <a:ln w="15875">
                  <a:solidFill>
                    <a:schemeClr val="tx1"/>
                  </a:solidFill>
                </a:ln>
                <a:solidFill>
                  <a:srgbClr val="FFC000"/>
                </a:solidFill>
                <a:latin typeface="Century Gothic" panose="020B0502020202020204" pitchFamily="34" charset="0"/>
                <a:ea typeface="Georgia"/>
                <a:cs typeface="Georgia"/>
                <a:sym typeface="Georgia"/>
              </a:rPr>
              <a:t>Over to you 7!</a:t>
            </a:r>
            <a:endParaRPr b="1" i="1" dirty="0">
              <a:ln w="15875">
                <a:solidFill>
                  <a:schemeClr val="tx1"/>
                </a:solidFill>
              </a:ln>
              <a:solidFill>
                <a:srgbClr val="FFC000"/>
              </a:solidFill>
              <a:latin typeface="Century Gothic" panose="020B0502020202020204" pitchFamily="34" charset="0"/>
              <a:ea typeface="Georgia"/>
              <a:cs typeface="Georgia"/>
              <a:sym typeface="Georgia"/>
            </a:endParaRPr>
          </a:p>
        </p:txBody>
      </p:sp>
      <p:graphicFrame>
        <p:nvGraphicFramePr>
          <p:cNvPr id="2" name="Table 2">
            <a:extLst>
              <a:ext uri="{FF2B5EF4-FFF2-40B4-BE49-F238E27FC236}">
                <a16:creationId xmlns:a16="http://schemas.microsoft.com/office/drawing/2014/main" id="{E4B973A3-CD4C-487B-8B12-B55E3E785887}"/>
              </a:ext>
            </a:extLst>
          </p:cNvPr>
          <p:cNvGraphicFramePr>
            <a:graphicFrameLocks noGrp="1"/>
          </p:cNvGraphicFramePr>
          <p:nvPr>
            <p:extLst>
              <p:ext uri="{D42A27DB-BD31-4B8C-83A1-F6EECF244321}">
                <p14:modId xmlns:p14="http://schemas.microsoft.com/office/powerpoint/2010/main" val="1464347386"/>
              </p:ext>
            </p:extLst>
          </p:nvPr>
        </p:nvGraphicFramePr>
        <p:xfrm>
          <a:off x="233775" y="5142864"/>
          <a:ext cx="6390300" cy="3717263"/>
        </p:xfrm>
        <a:graphic>
          <a:graphicData uri="http://schemas.openxmlformats.org/drawingml/2006/table">
            <a:tbl>
              <a:tblPr firstRow="1" bandRow="1">
                <a:tableStyleId>{35758FB7-9AC5-4552-8A53-C91805E547FA}</a:tableStyleId>
              </a:tblPr>
              <a:tblGrid>
                <a:gridCol w="3075807">
                  <a:extLst>
                    <a:ext uri="{9D8B030D-6E8A-4147-A177-3AD203B41FA5}">
                      <a16:colId xmlns:a16="http://schemas.microsoft.com/office/drawing/2014/main" val="2021597714"/>
                    </a:ext>
                  </a:extLst>
                </a:gridCol>
                <a:gridCol w="3314493">
                  <a:extLst>
                    <a:ext uri="{9D8B030D-6E8A-4147-A177-3AD203B41FA5}">
                      <a16:colId xmlns:a16="http://schemas.microsoft.com/office/drawing/2014/main" val="2462539205"/>
                    </a:ext>
                  </a:extLst>
                </a:gridCol>
              </a:tblGrid>
              <a:tr h="425423">
                <a:tc>
                  <a:txBody>
                    <a:bodyPr/>
                    <a:lstStyle/>
                    <a:p>
                      <a:pPr algn="ctr"/>
                      <a:r>
                        <a:rPr lang="en-GB" dirty="0">
                          <a:latin typeface="Trebuchet MS" panose="020B0603020202020204" pitchFamily="34" charset="0"/>
                        </a:rPr>
                        <a:t>Globalisation is a force for good</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latin typeface="Trebuchet MS" panose="020B0603020202020204" pitchFamily="34" charset="0"/>
                        </a:rPr>
                        <a:t>Globalisation is not a force for good</a:t>
                      </a:r>
                    </a:p>
                  </a:txBody>
                  <a:tcPr/>
                </a:tc>
                <a:extLst>
                  <a:ext uri="{0D108BD9-81ED-4DB2-BD59-A6C34878D82A}">
                    <a16:rowId xmlns:a16="http://schemas.microsoft.com/office/drawing/2014/main" val="2411614159"/>
                  </a:ext>
                </a:extLst>
              </a:tr>
              <a:tr h="1543368">
                <a:tc>
                  <a:txBody>
                    <a:bodyPr/>
                    <a:lstStyle/>
                    <a:p>
                      <a:endParaRPr lang="en-GB" dirty="0">
                        <a:latin typeface="Trebuchet MS" panose="020B0603020202020204" pitchFamily="34" charset="0"/>
                      </a:endParaRPr>
                    </a:p>
                  </a:txBody>
                  <a:tcPr/>
                </a:tc>
                <a:tc>
                  <a:txBody>
                    <a:bodyPr/>
                    <a:lstStyle/>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txBody>
                  <a:tcPr/>
                </a:tc>
                <a:extLst>
                  <a:ext uri="{0D108BD9-81ED-4DB2-BD59-A6C34878D82A}">
                    <a16:rowId xmlns:a16="http://schemas.microsoft.com/office/drawing/2014/main" val="159237000"/>
                  </a:ext>
                </a:extLst>
              </a:tr>
            </a:tbl>
          </a:graphicData>
        </a:graphic>
      </p:graphicFrame>
      <p:graphicFrame>
        <p:nvGraphicFramePr>
          <p:cNvPr id="9" name="Table 2">
            <a:extLst>
              <a:ext uri="{FF2B5EF4-FFF2-40B4-BE49-F238E27FC236}">
                <a16:creationId xmlns:a16="http://schemas.microsoft.com/office/drawing/2014/main" id="{92B6C3B6-4485-413E-A125-0EE0B41884DB}"/>
              </a:ext>
            </a:extLst>
          </p:cNvPr>
          <p:cNvGraphicFramePr>
            <a:graphicFrameLocks noGrp="1"/>
          </p:cNvGraphicFramePr>
          <p:nvPr>
            <p:extLst>
              <p:ext uri="{D42A27DB-BD31-4B8C-83A1-F6EECF244321}">
                <p14:modId xmlns:p14="http://schemas.microsoft.com/office/powerpoint/2010/main" val="337413302"/>
              </p:ext>
            </p:extLst>
          </p:nvPr>
        </p:nvGraphicFramePr>
        <p:xfrm>
          <a:off x="233775" y="2226093"/>
          <a:ext cx="6390300" cy="2062480"/>
        </p:xfrm>
        <a:graphic>
          <a:graphicData uri="http://schemas.openxmlformats.org/drawingml/2006/table">
            <a:tbl>
              <a:tblPr firstRow="1" bandRow="1">
                <a:tableStyleId>{69C7853C-536D-4A76-A0AE-DD22124D55A5}</a:tableStyleId>
              </a:tblPr>
              <a:tblGrid>
                <a:gridCol w="3075807">
                  <a:extLst>
                    <a:ext uri="{9D8B030D-6E8A-4147-A177-3AD203B41FA5}">
                      <a16:colId xmlns:a16="http://schemas.microsoft.com/office/drawing/2014/main" val="2021597714"/>
                    </a:ext>
                  </a:extLst>
                </a:gridCol>
                <a:gridCol w="3314493">
                  <a:extLst>
                    <a:ext uri="{9D8B030D-6E8A-4147-A177-3AD203B41FA5}">
                      <a16:colId xmlns:a16="http://schemas.microsoft.com/office/drawing/2014/main" val="2462539205"/>
                    </a:ext>
                  </a:extLst>
                </a:gridCol>
              </a:tblGrid>
              <a:tr h="370840">
                <a:tc>
                  <a:txBody>
                    <a:bodyPr/>
                    <a:lstStyle/>
                    <a:p>
                      <a:pPr algn="ctr"/>
                      <a:r>
                        <a:rPr lang="en-GB" sz="1400" dirty="0">
                          <a:latin typeface="Trebuchet MS" panose="020B0603020202020204" pitchFamily="34" charset="0"/>
                        </a:rPr>
                        <a:t>Globalisation is a force for good</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latin typeface="Trebuchet MS" panose="020B0603020202020204" pitchFamily="34" charset="0"/>
                        </a:rPr>
                        <a:t>Globalisation is not a force for good</a:t>
                      </a:r>
                    </a:p>
                  </a:txBody>
                  <a:tcPr/>
                </a:tc>
                <a:extLst>
                  <a:ext uri="{0D108BD9-81ED-4DB2-BD59-A6C34878D82A}">
                    <a16:rowId xmlns:a16="http://schemas.microsoft.com/office/drawing/2014/main" val="2411614159"/>
                  </a:ext>
                </a:extLst>
              </a:tr>
              <a:tr h="370840">
                <a:tc>
                  <a:txBody>
                    <a:bodyPr/>
                    <a:lstStyle/>
                    <a:p>
                      <a:pPr marL="285750" indent="-285750">
                        <a:buFont typeface="Wingdings" panose="05000000000000000000" pitchFamily="2" charset="2"/>
                        <a:buChar char="§"/>
                      </a:pPr>
                      <a:r>
                        <a:rPr lang="en-GB" sz="1050" dirty="0">
                          <a:latin typeface="Trebuchet MS" panose="020B0603020202020204" pitchFamily="34" charset="0"/>
                        </a:rPr>
                        <a:t>TNCs do provide higher wages to workers in the developing world.</a:t>
                      </a:r>
                    </a:p>
                    <a:p>
                      <a:pPr marL="285750" indent="-285750">
                        <a:buFont typeface="Wingdings" panose="05000000000000000000" pitchFamily="2" charset="2"/>
                        <a:buChar char="§"/>
                      </a:pPr>
                      <a:r>
                        <a:rPr lang="en-GB" sz="1050" dirty="0">
                          <a:latin typeface="Trebuchet MS" panose="020B0603020202020204" pitchFamily="34" charset="0"/>
                        </a:rPr>
                        <a:t>TNCs can create a multiplier effect (e.g. when they set up factories).</a:t>
                      </a:r>
                    </a:p>
                    <a:p>
                      <a:pPr marL="285750" indent="-285750">
                        <a:buFont typeface="Wingdings" panose="05000000000000000000" pitchFamily="2" charset="2"/>
                        <a:buChar char="§"/>
                      </a:pPr>
                      <a:r>
                        <a:rPr lang="en-GB" sz="1050" dirty="0">
                          <a:latin typeface="Trebuchet MS" panose="020B0603020202020204" pitchFamily="34" charset="0"/>
                        </a:rPr>
                        <a:t>Organisations like the UN have helped developing countries to develop.</a:t>
                      </a:r>
                    </a:p>
                    <a:p>
                      <a:pPr marL="285750" indent="-285750">
                        <a:buFont typeface="Wingdings" panose="05000000000000000000" pitchFamily="2" charset="2"/>
                        <a:buChar char="§"/>
                      </a:pPr>
                      <a:r>
                        <a:rPr lang="en-GB" sz="1050" dirty="0">
                          <a:latin typeface="Trebuchet MS" panose="020B0603020202020204" pitchFamily="34" charset="0"/>
                        </a:rPr>
                        <a:t>The spread of culture.</a:t>
                      </a:r>
                    </a:p>
                    <a:p>
                      <a:pPr marL="285750" indent="-285750">
                        <a:buFont typeface="Wingdings" panose="05000000000000000000" pitchFamily="2" charset="2"/>
                        <a:buChar char="§"/>
                      </a:pPr>
                      <a:r>
                        <a:rPr lang="en-GB" sz="1050" dirty="0">
                          <a:latin typeface="Trebuchet MS" panose="020B0603020202020204" pitchFamily="34" charset="0"/>
                        </a:rPr>
                        <a:t>Flow of economic migrants.</a:t>
                      </a:r>
                    </a:p>
                    <a:p>
                      <a:pPr marL="285750" indent="-285750">
                        <a:buFont typeface="Wingdings" panose="05000000000000000000" pitchFamily="2" charset="2"/>
                        <a:buChar char="§"/>
                      </a:pPr>
                      <a:r>
                        <a:rPr lang="en-GB" sz="1050" dirty="0">
                          <a:latin typeface="Trebuchet MS" panose="020B0603020202020204" pitchFamily="34" charset="0"/>
                        </a:rPr>
                        <a:t>Free trade has led to economic growth in many NEEs.</a:t>
                      </a:r>
                    </a:p>
                  </a:txBody>
                  <a:tcPr/>
                </a:tc>
                <a:tc>
                  <a:txBody>
                    <a:bodyPr/>
                    <a:lstStyle/>
                    <a:p>
                      <a:pPr marL="171450" indent="-171450">
                        <a:buFont typeface="Arial" panose="020B0604020202020204" pitchFamily="34" charset="0"/>
                        <a:buChar char="•"/>
                      </a:pPr>
                      <a:r>
                        <a:rPr lang="en-GB" sz="1050" dirty="0">
                          <a:latin typeface="Trebuchet MS" panose="020B0603020202020204" pitchFamily="34" charset="0"/>
                        </a:rPr>
                        <a:t>The de-multiplier effect caused by deindustrialisation (e.g. ghost town).</a:t>
                      </a:r>
                    </a:p>
                    <a:p>
                      <a:pPr marL="171450" indent="-171450">
                        <a:buFont typeface="Arial" panose="020B0604020202020204" pitchFamily="34" charset="0"/>
                        <a:buChar char="•"/>
                      </a:pPr>
                      <a:r>
                        <a:rPr lang="en-GB" sz="1050" dirty="0">
                          <a:latin typeface="Trebuchet MS" panose="020B0603020202020204" pitchFamily="34" charset="0"/>
                        </a:rPr>
                        <a:t>Cultural erosion (Westernisation/cultural imperialism).</a:t>
                      </a:r>
                    </a:p>
                    <a:p>
                      <a:pPr marL="171450" indent="-171450">
                        <a:buFont typeface="Arial" panose="020B0604020202020204" pitchFamily="34" charset="0"/>
                        <a:buChar char="•"/>
                      </a:pPr>
                      <a:r>
                        <a:rPr lang="en-GB" sz="1050" dirty="0">
                          <a:latin typeface="Trebuchet MS" panose="020B0603020202020204" pitchFamily="34" charset="0"/>
                        </a:rPr>
                        <a:t>Local, small businesses out-completed by TNCs.</a:t>
                      </a:r>
                    </a:p>
                    <a:p>
                      <a:pPr marL="171450" indent="-171450">
                        <a:buFont typeface="Arial" panose="020B0604020202020204" pitchFamily="34" charset="0"/>
                        <a:buChar char="•"/>
                      </a:pPr>
                      <a:r>
                        <a:rPr lang="en-GB" sz="1050" dirty="0">
                          <a:latin typeface="Trebuchet MS" panose="020B0603020202020204" pitchFamily="34" charset="0"/>
                        </a:rPr>
                        <a:t>Income inequality.</a:t>
                      </a:r>
                    </a:p>
                    <a:p>
                      <a:pPr marL="171450" indent="-171450">
                        <a:buFont typeface="Arial" panose="020B0604020202020204" pitchFamily="34" charset="0"/>
                        <a:buChar char="•"/>
                      </a:pPr>
                      <a:r>
                        <a:rPr lang="en-GB" sz="1050" dirty="0">
                          <a:latin typeface="Trebuchet MS" panose="020B0603020202020204" pitchFamily="34" charset="0"/>
                        </a:rPr>
                        <a:t>Carbon emissions.</a:t>
                      </a:r>
                    </a:p>
                  </a:txBody>
                  <a:tcPr/>
                </a:tc>
                <a:extLst>
                  <a:ext uri="{0D108BD9-81ED-4DB2-BD59-A6C34878D82A}">
                    <a16:rowId xmlns:a16="http://schemas.microsoft.com/office/drawing/2014/main" val="159237000"/>
                  </a:ext>
                </a:extLst>
              </a:tr>
            </a:tbl>
          </a:graphicData>
        </a:graphic>
      </p:graphicFrame>
      <p:sp>
        <p:nvSpPr>
          <p:cNvPr id="4" name="Rectangle 3">
            <a:extLst>
              <a:ext uri="{FF2B5EF4-FFF2-40B4-BE49-F238E27FC236}">
                <a16:creationId xmlns:a16="http://schemas.microsoft.com/office/drawing/2014/main" id="{B7B86614-D39B-4B64-B197-F157E95B1119}"/>
              </a:ext>
            </a:extLst>
          </p:cNvPr>
          <p:cNvSpPr/>
          <p:nvPr/>
        </p:nvSpPr>
        <p:spPr>
          <a:xfrm>
            <a:off x="1044831" y="4288573"/>
            <a:ext cx="4768187" cy="261610"/>
          </a:xfrm>
          <a:prstGeom prst="rect">
            <a:avLst/>
          </a:prstGeom>
        </p:spPr>
        <p:txBody>
          <a:bodyPr wrap="square">
            <a:spAutoFit/>
          </a:bodyPr>
          <a:lstStyle/>
          <a:p>
            <a:pPr algn="ctr"/>
            <a:r>
              <a:rPr lang="en-GB" sz="11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https://www.youtube.com/watch?v=12YDLZq8rT4&amp;t=</a:t>
            </a:r>
            <a:endParaRPr lang="en-GB" sz="110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3049021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7"/>
          <p:cNvSpPr txBox="1">
            <a:spLocks noGrp="1"/>
          </p:cNvSpPr>
          <p:nvPr>
            <p:ph type="title"/>
          </p:nvPr>
        </p:nvSpPr>
        <p:spPr>
          <a:xfrm>
            <a:off x="233775" y="791156"/>
            <a:ext cx="6390300" cy="641859"/>
          </a:xfrm>
          <a:prstGeom prst="rect">
            <a:avLst/>
          </a:prstGeom>
        </p:spPr>
        <p:txBody>
          <a:bodyPr spcFirstLastPara="1" wrap="square" lIns="91425" tIns="91425" rIns="91425" bIns="91425" anchor="t" anchorCtr="0">
            <a:noAutofit/>
          </a:bodyPr>
          <a:lstStyle/>
          <a:p>
            <a:pPr lvl="0" algn="ctr"/>
            <a:r>
              <a:rPr lang="en-GB" sz="3600" b="1" i="1" dirty="0">
                <a:ln w="15875">
                  <a:solidFill>
                    <a:schemeClr val="tx1"/>
                  </a:solidFill>
                </a:ln>
                <a:solidFill>
                  <a:srgbClr val="FF0000"/>
                </a:solidFill>
                <a:latin typeface="Century Gothic" panose="020B0502020202020204" pitchFamily="34" charset="0"/>
                <a:ea typeface="Georgia"/>
                <a:cs typeface="Georgia"/>
                <a:sym typeface="Georgia"/>
              </a:rPr>
              <a:t>The plan! </a:t>
            </a:r>
            <a:endParaRPr sz="3600" dirty="0">
              <a:solidFill>
                <a:srgbClr val="FF0000"/>
              </a:solidFill>
              <a:latin typeface="Georgia"/>
              <a:ea typeface="Georgia"/>
              <a:cs typeface="Georgia"/>
              <a:sym typeface="Georgia"/>
            </a:endParaRPr>
          </a:p>
        </p:txBody>
      </p:sp>
      <p:sp>
        <p:nvSpPr>
          <p:cNvPr id="229" name="Google Shape;229;p37"/>
          <p:cNvSpPr txBox="1">
            <a:spLocks noGrp="1"/>
          </p:cNvSpPr>
          <p:nvPr>
            <p:ph type="body" idx="1"/>
          </p:nvPr>
        </p:nvSpPr>
        <p:spPr>
          <a:xfrm>
            <a:off x="233775" y="1514902"/>
            <a:ext cx="6390300" cy="462659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solidFill>
                  <a:srgbClr val="000000"/>
                </a:solidFill>
                <a:latin typeface="Georgia"/>
                <a:ea typeface="Georgia"/>
                <a:cs typeface="Georgia"/>
                <a:sym typeface="Georgia"/>
              </a:rPr>
              <a:t>You have taken a journey through both sides of the globalisation argument and you now need to carefully plan your essay.</a:t>
            </a:r>
            <a:endParaRPr sz="1400" dirty="0">
              <a:solidFill>
                <a:srgbClr val="000000"/>
              </a:solidFill>
              <a:latin typeface="Georgia"/>
              <a:ea typeface="Georgia"/>
              <a:cs typeface="Georgia"/>
              <a:sym typeface="Georgia"/>
            </a:endParaRPr>
          </a:p>
          <a:p>
            <a:pPr marL="0" lvl="0" indent="0" algn="l" rtl="0">
              <a:spcBef>
                <a:spcPts val="1600"/>
              </a:spcBef>
              <a:spcAft>
                <a:spcPts val="0"/>
              </a:spcAft>
              <a:buNone/>
            </a:pPr>
            <a:r>
              <a:rPr lang="en-GB" sz="1400" dirty="0">
                <a:solidFill>
                  <a:srgbClr val="000000"/>
                </a:solidFill>
                <a:latin typeface="Georgia"/>
                <a:ea typeface="Georgia"/>
                <a:cs typeface="Georgia"/>
                <a:sym typeface="Georgia"/>
              </a:rPr>
              <a:t>This task will need to be submitted to </a:t>
            </a:r>
            <a:r>
              <a:rPr lang="en-GB" sz="1400" u="sng" dirty="0">
                <a:solidFill>
                  <a:schemeClr val="hlink"/>
                </a:solidFill>
                <a:latin typeface="Georgia"/>
                <a:ea typeface="Georgia"/>
                <a:cs typeface="Georgia"/>
                <a:sym typeface="Georgia"/>
              </a:rPr>
              <a:t>a</a:t>
            </a:r>
            <a:r>
              <a:rPr lang="en-GB" sz="1400" u="sng" dirty="0">
                <a:solidFill>
                  <a:schemeClr val="hlink"/>
                </a:solidFill>
                <a:latin typeface="Georgia"/>
                <a:ea typeface="Georgia"/>
                <a:cs typeface="Georgia"/>
                <a:sym typeface="Georgia"/>
                <a:hlinkClick r:id="rId3"/>
              </a:rPr>
              <a:t>.perez@arkputneyacademy.org</a:t>
            </a:r>
            <a:r>
              <a:rPr lang="en-GB" sz="1400" dirty="0">
                <a:solidFill>
                  <a:srgbClr val="000000"/>
                </a:solidFill>
                <a:latin typeface="Georgia"/>
                <a:ea typeface="Georgia"/>
                <a:cs typeface="Georgia"/>
                <a:sym typeface="Georgia"/>
              </a:rPr>
              <a:t> for feedback, and you should not start writing up your final piece until you have received feedback on your plan. Planning your answers is a crucial part in essay writing and you need to hone this skill early on!</a:t>
            </a:r>
            <a:endParaRPr sz="1400" dirty="0">
              <a:solidFill>
                <a:srgbClr val="000000"/>
              </a:solidFill>
              <a:latin typeface="Georgia"/>
              <a:ea typeface="Georgia"/>
              <a:cs typeface="Georgia"/>
              <a:sym typeface="Georgia"/>
            </a:endParaRPr>
          </a:p>
          <a:p>
            <a:pPr marL="0" lvl="0" indent="0" algn="l" rtl="0">
              <a:spcBef>
                <a:spcPts val="1600"/>
              </a:spcBef>
              <a:spcAft>
                <a:spcPts val="0"/>
              </a:spcAft>
              <a:buNone/>
            </a:pPr>
            <a:r>
              <a:rPr lang="en-GB" sz="1400" dirty="0">
                <a:solidFill>
                  <a:srgbClr val="000000"/>
                </a:solidFill>
                <a:latin typeface="Georgia"/>
                <a:ea typeface="Georgia"/>
                <a:cs typeface="Georgia"/>
                <a:sym typeface="Georgia"/>
              </a:rPr>
              <a:t>Complete the table on the next page, thinking carefully about the arguments you will make as well as the key FFDN you will use to support these, and then submit to Mr Pérez.</a:t>
            </a:r>
          </a:p>
          <a:p>
            <a:pPr marL="0" lvl="0" indent="0" algn="l" rtl="0">
              <a:spcBef>
                <a:spcPts val="1600"/>
              </a:spcBef>
              <a:spcAft>
                <a:spcPts val="0"/>
              </a:spcAft>
              <a:buNone/>
            </a:pPr>
            <a:r>
              <a:rPr lang="en-GB" sz="1400" b="1" dirty="0">
                <a:solidFill>
                  <a:srgbClr val="FF0000"/>
                </a:solidFill>
                <a:latin typeface="Georgia"/>
                <a:ea typeface="Georgia"/>
                <a:cs typeface="Georgia"/>
                <a:sym typeface="Georgia"/>
              </a:rPr>
              <a:t>Just remember, you do not have to issue a blanket statement: “I agree fully” or “I do not agree at all” – Geography is a little more complicated than that: Even if you agree with the statement, you could argue globalisation is not a force for good </a:t>
            </a:r>
            <a:r>
              <a:rPr lang="en-GB" sz="1400" b="1" i="1" u="sng" dirty="0">
                <a:solidFill>
                  <a:srgbClr val="FF0000"/>
                </a:solidFill>
                <a:latin typeface="Georgia"/>
                <a:ea typeface="Georgia"/>
                <a:cs typeface="Georgia"/>
                <a:sym typeface="Georgia"/>
              </a:rPr>
              <a:t>everywhere</a:t>
            </a:r>
            <a:r>
              <a:rPr lang="en-GB" sz="1400" b="1" dirty="0">
                <a:solidFill>
                  <a:srgbClr val="FF0000"/>
                </a:solidFill>
                <a:latin typeface="Georgia"/>
                <a:ea typeface="Georgia"/>
                <a:cs typeface="Georgia"/>
                <a:sym typeface="Georgia"/>
              </a:rPr>
              <a:t> nor for </a:t>
            </a:r>
            <a:r>
              <a:rPr lang="en-GB" sz="1400" b="1" i="1" u="sng" dirty="0">
                <a:solidFill>
                  <a:srgbClr val="FF0000"/>
                </a:solidFill>
                <a:latin typeface="Georgia"/>
                <a:ea typeface="Georgia"/>
                <a:cs typeface="Georgia"/>
                <a:sym typeface="Georgia"/>
              </a:rPr>
              <a:t>everyone</a:t>
            </a:r>
            <a:r>
              <a:rPr lang="en-GB" sz="1400" b="1" dirty="0">
                <a:solidFill>
                  <a:srgbClr val="FF0000"/>
                </a:solidFill>
                <a:latin typeface="Georgia"/>
                <a:ea typeface="Georgia"/>
                <a:cs typeface="Georgia"/>
                <a:sym typeface="Georgia"/>
              </a:rPr>
              <a:t> (winner and losers).</a:t>
            </a:r>
          </a:p>
          <a:p>
            <a:pPr marL="0" lvl="0" indent="0" algn="ctr" rtl="0">
              <a:spcBef>
                <a:spcPts val="1600"/>
              </a:spcBef>
              <a:spcAft>
                <a:spcPts val="0"/>
              </a:spcAft>
              <a:buNone/>
            </a:pPr>
            <a:r>
              <a:rPr lang="en-GB" sz="1400" u="sng" dirty="0">
                <a:solidFill>
                  <a:schemeClr val="tx1"/>
                </a:solidFill>
                <a:latin typeface="Georgia"/>
                <a:ea typeface="Georgia"/>
                <a:cs typeface="Georgia"/>
                <a:sym typeface="Georgia"/>
              </a:rPr>
              <a:t>Phrases you may want to use throughout your essay:</a:t>
            </a:r>
            <a:endParaRPr sz="1400" u="sng" dirty="0">
              <a:solidFill>
                <a:schemeClr val="tx1"/>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3CE08AF1-C3D1-47E0-85A5-6094503353A9}"/>
              </a:ext>
            </a:extLst>
          </p:cNvPr>
          <p:cNvPicPr>
            <a:picLocks noChangeAspect="1"/>
          </p:cNvPicPr>
          <p:nvPr/>
        </p:nvPicPr>
        <p:blipFill>
          <a:blip r:embed="rId4"/>
          <a:stretch>
            <a:fillRect/>
          </a:stretch>
        </p:blipFill>
        <p:spPr>
          <a:xfrm>
            <a:off x="6233886" y="0"/>
            <a:ext cx="543690" cy="791974"/>
          </a:xfrm>
          <a:prstGeom prst="rect">
            <a:avLst/>
          </a:prstGeom>
        </p:spPr>
      </p:pic>
      <p:pic>
        <p:nvPicPr>
          <p:cNvPr id="2" name="Picture 1">
            <a:extLst>
              <a:ext uri="{FF2B5EF4-FFF2-40B4-BE49-F238E27FC236}">
                <a16:creationId xmlns:a16="http://schemas.microsoft.com/office/drawing/2014/main" id="{1DB0F59D-CBEB-4C87-8A99-0B87F993ECF7}"/>
              </a:ext>
            </a:extLst>
          </p:cNvPr>
          <p:cNvPicPr>
            <a:picLocks noChangeAspect="1"/>
          </p:cNvPicPr>
          <p:nvPr/>
        </p:nvPicPr>
        <p:blipFill>
          <a:blip r:embed="rId5"/>
          <a:stretch>
            <a:fillRect/>
          </a:stretch>
        </p:blipFill>
        <p:spPr>
          <a:xfrm>
            <a:off x="0" y="6223381"/>
            <a:ext cx="6858000" cy="29206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7"/>
          <p:cNvSpPr txBox="1">
            <a:spLocks noGrp="1"/>
          </p:cNvSpPr>
          <p:nvPr>
            <p:ph type="title"/>
          </p:nvPr>
        </p:nvSpPr>
        <p:spPr>
          <a:xfrm>
            <a:off x="233775" y="791156"/>
            <a:ext cx="6390300" cy="641859"/>
          </a:xfrm>
          <a:prstGeom prst="rect">
            <a:avLst/>
          </a:prstGeom>
        </p:spPr>
        <p:txBody>
          <a:bodyPr spcFirstLastPara="1" wrap="square" lIns="91425" tIns="91425" rIns="91425" bIns="91425" anchor="t" anchorCtr="0">
            <a:noAutofit/>
          </a:bodyPr>
          <a:lstStyle/>
          <a:p>
            <a:pPr lvl="0" algn="ctr"/>
            <a:r>
              <a:rPr lang="en-GB" sz="3200" b="1" i="1" dirty="0">
                <a:ln w="15875">
                  <a:solidFill>
                    <a:schemeClr val="tx1"/>
                  </a:solidFill>
                </a:ln>
                <a:solidFill>
                  <a:schemeClr val="accent6">
                    <a:lumMod val="60000"/>
                    <a:lumOff val="40000"/>
                  </a:schemeClr>
                </a:solidFill>
                <a:latin typeface="Century Gothic" panose="020B0502020202020204" pitchFamily="34" charset="0"/>
                <a:ea typeface="Georgia"/>
                <a:cs typeface="Georgia"/>
                <a:sym typeface="Georgia"/>
              </a:rPr>
              <a:t>Tips &amp; </a:t>
            </a:r>
            <a:r>
              <a:rPr lang="en-GB" sz="3200" b="1" i="1" dirty="0" err="1">
                <a:ln w="15875">
                  <a:solidFill>
                    <a:schemeClr val="tx1"/>
                  </a:solidFill>
                </a:ln>
                <a:solidFill>
                  <a:schemeClr val="accent6">
                    <a:lumMod val="60000"/>
                    <a:lumOff val="40000"/>
                  </a:schemeClr>
                </a:solidFill>
                <a:latin typeface="Century Gothic" panose="020B0502020202020204" pitchFamily="34" charset="0"/>
                <a:ea typeface="Georgia"/>
                <a:cs typeface="Georgia"/>
                <a:sym typeface="Georgia"/>
              </a:rPr>
              <a:t>PEDaL</a:t>
            </a:r>
            <a:endParaRPr sz="3200" dirty="0">
              <a:solidFill>
                <a:schemeClr val="accent6">
                  <a:lumMod val="60000"/>
                  <a:lumOff val="40000"/>
                </a:schemeClr>
              </a:solidFill>
              <a:latin typeface="Georgia"/>
              <a:ea typeface="Georgia"/>
              <a:cs typeface="Georgia"/>
              <a:sym typeface="Georgia"/>
            </a:endParaRPr>
          </a:p>
        </p:txBody>
      </p:sp>
      <p:sp>
        <p:nvSpPr>
          <p:cNvPr id="229" name="Google Shape;229;p37"/>
          <p:cNvSpPr txBox="1">
            <a:spLocks noGrp="1"/>
          </p:cNvSpPr>
          <p:nvPr>
            <p:ph type="body" idx="1"/>
          </p:nvPr>
        </p:nvSpPr>
        <p:spPr>
          <a:xfrm>
            <a:off x="233775" y="1514902"/>
            <a:ext cx="3261140" cy="750007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200" b="1" dirty="0">
                <a:solidFill>
                  <a:schemeClr val="tx1"/>
                </a:solidFill>
                <a:latin typeface="Trebuchet MS" panose="020B0603020202020204" pitchFamily="34" charset="0"/>
                <a:ea typeface="Georgia"/>
                <a:cs typeface="Georgia"/>
                <a:sym typeface="Georgia"/>
              </a:rPr>
              <a:t>Use the following to help you during the planning stages:</a:t>
            </a:r>
          </a:p>
          <a:p>
            <a:pPr marL="0" lvl="0" indent="0" algn="l" rtl="0">
              <a:spcBef>
                <a:spcPts val="0"/>
              </a:spcBef>
              <a:spcAft>
                <a:spcPts val="0"/>
              </a:spcAft>
              <a:buNone/>
            </a:pPr>
            <a:endParaRPr lang="en-GB" sz="1200" b="1" dirty="0">
              <a:solidFill>
                <a:schemeClr val="tx1"/>
              </a:solidFill>
              <a:latin typeface="Trebuchet MS" panose="020B0603020202020204" pitchFamily="34" charset="0"/>
              <a:ea typeface="Georgia"/>
              <a:cs typeface="Georgia"/>
              <a:sym typeface="Georgia"/>
            </a:endParaRPr>
          </a:p>
          <a:p>
            <a:pPr marL="228600" lvl="0" indent="-228600" algn="l" rtl="0">
              <a:spcBef>
                <a:spcPts val="0"/>
              </a:spcBef>
              <a:spcAft>
                <a:spcPts val="0"/>
              </a:spcAft>
              <a:buClr>
                <a:schemeClr val="tx1"/>
              </a:buClr>
              <a:buSzPct val="100000"/>
              <a:buFont typeface="+mj-lt"/>
              <a:buAutoNum type="arabicPeriod"/>
            </a:pPr>
            <a:r>
              <a:rPr lang="en-GB" sz="1200" b="1" u="sng" dirty="0" err="1">
                <a:solidFill>
                  <a:schemeClr val="tx1"/>
                </a:solidFill>
                <a:latin typeface="Trebuchet MS" panose="020B0603020202020204" pitchFamily="34" charset="0"/>
                <a:ea typeface="Georgia"/>
                <a:cs typeface="Georgia"/>
                <a:sym typeface="Georgia"/>
              </a:rPr>
              <a:t>PEDaL</a:t>
            </a:r>
            <a:r>
              <a:rPr lang="en-GB" sz="1200" b="1" u="sng" dirty="0">
                <a:solidFill>
                  <a:schemeClr val="tx1"/>
                </a:solidFill>
                <a:latin typeface="Trebuchet MS" panose="020B0603020202020204" pitchFamily="34" charset="0"/>
                <a:ea typeface="Georgia"/>
                <a:cs typeface="Georgia"/>
                <a:sym typeface="Georgia"/>
              </a:rPr>
              <a:t>:</a:t>
            </a:r>
          </a:p>
          <a:p>
            <a:pPr marL="342900" lvl="0" algn="l" rtl="0">
              <a:spcBef>
                <a:spcPts val="0"/>
              </a:spcBef>
              <a:spcAft>
                <a:spcPts val="0"/>
              </a:spcAft>
              <a:buAutoNum type="arabicPeriod"/>
            </a:pPr>
            <a:endParaRPr lang="en-GB" sz="1200" b="1" dirty="0">
              <a:solidFill>
                <a:schemeClr val="tx1"/>
              </a:solidFill>
              <a:latin typeface="Trebuchet MS" panose="020B0603020202020204" pitchFamily="34" charset="0"/>
              <a:ea typeface="Georgia"/>
              <a:cs typeface="Georgia"/>
              <a:sym typeface="Georgia"/>
            </a:endParaRPr>
          </a:p>
          <a:p>
            <a:pPr marL="0" lvl="0" indent="0" algn="l" rtl="0">
              <a:spcBef>
                <a:spcPts val="0"/>
              </a:spcBef>
              <a:spcAft>
                <a:spcPts val="0"/>
              </a:spcAft>
              <a:buNone/>
            </a:pPr>
            <a:r>
              <a:rPr lang="en-GB" sz="1050" dirty="0" err="1">
                <a:solidFill>
                  <a:schemeClr val="tx1"/>
                </a:solidFill>
                <a:latin typeface="Trebuchet MS" panose="020B0603020202020204" pitchFamily="34" charset="0"/>
                <a:ea typeface="Georgia"/>
                <a:cs typeface="Georgia"/>
                <a:sym typeface="Georgia"/>
              </a:rPr>
              <a:t>PEDaL</a:t>
            </a:r>
            <a:r>
              <a:rPr lang="en-GB" sz="1050" dirty="0">
                <a:solidFill>
                  <a:schemeClr val="tx1"/>
                </a:solidFill>
                <a:latin typeface="Trebuchet MS" panose="020B0603020202020204" pitchFamily="34" charset="0"/>
                <a:ea typeface="Georgia"/>
                <a:cs typeface="Georgia"/>
                <a:sym typeface="Georgia"/>
              </a:rPr>
              <a:t> stands for Point, Evidence, Develop and Link. You could use this to structure your paragraphs. </a:t>
            </a:r>
          </a:p>
          <a:p>
            <a:pPr marL="0" lvl="0" indent="0" algn="l" rtl="0">
              <a:spcBef>
                <a:spcPts val="0"/>
              </a:spcBef>
              <a:spcAft>
                <a:spcPts val="0"/>
              </a:spcAft>
              <a:buNone/>
            </a:pPr>
            <a:endParaRPr lang="en-GB" sz="1200" dirty="0">
              <a:solidFill>
                <a:schemeClr val="tx1"/>
              </a:solidFill>
              <a:latin typeface="Trebuchet MS" panose="020B0603020202020204" pitchFamily="34" charset="0"/>
              <a:ea typeface="Georgia"/>
              <a:cs typeface="Georgia"/>
              <a:sym typeface="Georgia"/>
            </a:endParaRPr>
          </a:p>
          <a:p>
            <a:pPr marL="0" lvl="0" indent="0" algn="l" rtl="0">
              <a:spcBef>
                <a:spcPts val="0"/>
              </a:spcBef>
              <a:spcAft>
                <a:spcPts val="0"/>
              </a:spcAft>
              <a:buNone/>
            </a:pPr>
            <a:r>
              <a:rPr lang="en-GB" sz="1200" b="1" dirty="0">
                <a:solidFill>
                  <a:schemeClr val="tx1"/>
                </a:solidFill>
                <a:latin typeface="Trebuchet MS" panose="020B0603020202020204" pitchFamily="34" charset="0"/>
                <a:ea typeface="Georgia"/>
                <a:cs typeface="Georgia"/>
                <a:sym typeface="Georgia"/>
              </a:rPr>
              <a:t>2. </a:t>
            </a:r>
            <a:r>
              <a:rPr lang="en-GB" sz="1200" b="1" u="sng" dirty="0">
                <a:solidFill>
                  <a:schemeClr val="tx1"/>
                </a:solidFill>
                <a:latin typeface="Trebuchet MS" panose="020B0603020202020204" pitchFamily="34" charset="0"/>
                <a:ea typeface="Georgia"/>
                <a:cs typeface="Georgia"/>
                <a:sym typeface="Georgia"/>
              </a:rPr>
              <a:t>General tips:</a:t>
            </a:r>
          </a:p>
          <a:p>
            <a:pPr marL="0" lvl="0" indent="0" algn="l" rtl="0">
              <a:spcBef>
                <a:spcPts val="0"/>
              </a:spcBef>
              <a:spcAft>
                <a:spcPts val="0"/>
              </a:spcAft>
              <a:buNone/>
            </a:pPr>
            <a:endParaRPr lang="en-GB" sz="1200" dirty="0">
              <a:solidFill>
                <a:schemeClr val="tx1"/>
              </a:solidFill>
              <a:latin typeface="Trebuchet MS" panose="020B0603020202020204" pitchFamily="34" charset="0"/>
              <a:ea typeface="Georgia"/>
              <a:cs typeface="Georgia"/>
              <a:sym typeface="Georgia"/>
            </a:endParaRPr>
          </a:p>
          <a:p>
            <a:pPr marL="285750" indent="-285750" algn="just">
              <a:buClr>
                <a:schemeClr val="tx1"/>
              </a:buClr>
              <a:buSzPct val="100000"/>
            </a:pPr>
            <a:r>
              <a:rPr lang="en-GB" sz="1050" dirty="0">
                <a:solidFill>
                  <a:schemeClr val="tx1"/>
                </a:solidFill>
                <a:latin typeface="Trebuchet MS" panose="020B0603020202020204" pitchFamily="34" charset="0"/>
              </a:rPr>
              <a:t>A paragraph contains one idea. The idea is generally introduced in the first sentence, discussed throughout the paragraph and resolved in the final sentence. A sentence is not a paragraph – although there are occasional exceptions to this rule. There needs to be a logical, well-structured flow of your paragraphs and argument as a whole, where the final sentence of the paragraph leads the reader logically into the next paragraph. You need to avoid jumping from one issue to another, and back. Each paragraph should link back to the main topic and support the argument being made. </a:t>
            </a:r>
          </a:p>
          <a:p>
            <a:pPr marL="285750" indent="-285750" algn="just">
              <a:buClr>
                <a:schemeClr val="tx1"/>
              </a:buClr>
              <a:buSzPct val="100000"/>
            </a:pPr>
            <a:r>
              <a:rPr lang="en-GB" sz="1050" dirty="0">
                <a:solidFill>
                  <a:schemeClr val="tx1"/>
                </a:solidFill>
                <a:latin typeface="Trebuchet MS" panose="020B0603020202020204" pitchFamily="34" charset="0"/>
              </a:rPr>
              <a:t>Ensure that </a:t>
            </a:r>
            <a:r>
              <a:rPr lang="en-GB" sz="1050" b="1" i="1" dirty="0">
                <a:solidFill>
                  <a:schemeClr val="tx1"/>
                </a:solidFill>
                <a:latin typeface="Trebuchet MS" panose="020B0603020202020204" pitchFamily="34" charset="0"/>
              </a:rPr>
              <a:t>everything</a:t>
            </a:r>
            <a:r>
              <a:rPr lang="en-GB" sz="1050" dirty="0">
                <a:solidFill>
                  <a:schemeClr val="tx1"/>
                </a:solidFill>
                <a:latin typeface="Trebuchet MS" panose="020B0603020202020204" pitchFamily="34" charset="0"/>
              </a:rPr>
              <a:t> being said relates back to the main question/argument, if it does not, it should not be included - quality over quantity. </a:t>
            </a:r>
          </a:p>
          <a:p>
            <a:pPr marL="285750" indent="-285750" algn="just">
              <a:buClr>
                <a:schemeClr val="tx1"/>
              </a:buClr>
              <a:buSzPct val="100000"/>
            </a:pPr>
            <a:r>
              <a:rPr lang="en-GB" sz="1050" dirty="0">
                <a:solidFill>
                  <a:schemeClr val="tx1"/>
                </a:solidFill>
                <a:latin typeface="Trebuchet MS" panose="020B0603020202020204" pitchFamily="34" charset="0"/>
              </a:rPr>
              <a:t>Make sure you are forming and presenting your own opinion through academic research, rather than just relaying the information. </a:t>
            </a:r>
          </a:p>
          <a:p>
            <a:pPr marL="285750" indent="-285750" algn="just">
              <a:buClr>
                <a:schemeClr val="tx1"/>
              </a:buClr>
              <a:buSzPct val="100000"/>
            </a:pPr>
            <a:r>
              <a:rPr lang="en-GB" sz="1050" dirty="0">
                <a:solidFill>
                  <a:schemeClr val="tx1"/>
                </a:solidFill>
                <a:latin typeface="Trebuchet MS" panose="020B0603020202020204" pitchFamily="34" charset="0"/>
              </a:rPr>
              <a:t>Ensure paragraphs stick to one idea/point and do not make them too long. There is no set limit. However, quality over quantity is important here as well.</a:t>
            </a:r>
            <a:endParaRPr lang="en-GB" sz="1050" dirty="0">
              <a:solidFill>
                <a:schemeClr val="tx1"/>
              </a:solidFill>
              <a:latin typeface="Trebuchet MS" panose="020B0603020202020204" pitchFamily="34" charset="0"/>
              <a:ea typeface="Georgia"/>
              <a:cs typeface="Georgia"/>
              <a:sym typeface="Georgia"/>
            </a:endParaRPr>
          </a:p>
          <a:p>
            <a:pPr marL="0" lvl="0" indent="0" algn="l" rtl="0">
              <a:spcBef>
                <a:spcPts val="0"/>
              </a:spcBef>
              <a:spcAft>
                <a:spcPts val="0"/>
              </a:spcAft>
              <a:buNone/>
            </a:pPr>
            <a:endParaRPr sz="14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3CE08AF1-C3D1-47E0-85A5-6094503353A9}"/>
              </a:ext>
            </a:extLst>
          </p:cNvPr>
          <p:cNvPicPr>
            <a:picLocks noChangeAspect="1"/>
          </p:cNvPicPr>
          <p:nvPr/>
        </p:nvPicPr>
        <p:blipFill>
          <a:blip r:embed="rId3"/>
          <a:stretch>
            <a:fillRect/>
          </a:stretch>
        </p:blipFill>
        <p:spPr>
          <a:xfrm>
            <a:off x="6233886" y="0"/>
            <a:ext cx="543690" cy="791974"/>
          </a:xfrm>
          <a:prstGeom prst="rect">
            <a:avLst/>
          </a:prstGeom>
        </p:spPr>
      </p:pic>
      <p:pic>
        <p:nvPicPr>
          <p:cNvPr id="6" name="Picture 5">
            <a:extLst>
              <a:ext uri="{FF2B5EF4-FFF2-40B4-BE49-F238E27FC236}">
                <a16:creationId xmlns:a16="http://schemas.microsoft.com/office/drawing/2014/main" id="{F106DB16-57B4-47A1-9FC1-64798CCE4B4C}"/>
              </a:ext>
            </a:extLst>
          </p:cNvPr>
          <p:cNvPicPr>
            <a:picLocks noChangeAspect="1"/>
          </p:cNvPicPr>
          <p:nvPr/>
        </p:nvPicPr>
        <p:blipFill rotWithShape="1">
          <a:blip r:embed="rId4"/>
          <a:srcRect l="5635" t="3955" r="8338" b="46785"/>
          <a:stretch/>
        </p:blipFill>
        <p:spPr>
          <a:xfrm>
            <a:off x="3595892" y="1800752"/>
            <a:ext cx="3028183" cy="2555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DA29B67E-CCD4-44E1-A4B4-4201419DAF93}"/>
              </a:ext>
            </a:extLst>
          </p:cNvPr>
          <p:cNvPicPr>
            <a:picLocks noChangeAspect="1"/>
          </p:cNvPicPr>
          <p:nvPr/>
        </p:nvPicPr>
        <p:blipFill>
          <a:blip r:embed="rId5"/>
          <a:stretch>
            <a:fillRect/>
          </a:stretch>
        </p:blipFill>
        <p:spPr>
          <a:xfrm>
            <a:off x="3595892" y="4788099"/>
            <a:ext cx="3027600" cy="1703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6ADB3542-560A-4D16-B3DE-F34CBD646491}"/>
              </a:ext>
            </a:extLst>
          </p:cNvPr>
          <p:cNvPicPr>
            <a:picLocks noChangeAspect="1"/>
          </p:cNvPicPr>
          <p:nvPr/>
        </p:nvPicPr>
        <p:blipFill>
          <a:blip r:embed="rId6"/>
          <a:stretch>
            <a:fillRect/>
          </a:stretch>
        </p:blipFill>
        <p:spPr>
          <a:xfrm>
            <a:off x="3595892" y="6923321"/>
            <a:ext cx="3027600" cy="1703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000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graphicFrame>
        <p:nvGraphicFramePr>
          <p:cNvPr id="235" name="Google Shape;235;p38"/>
          <p:cNvGraphicFramePr/>
          <p:nvPr>
            <p:extLst>
              <p:ext uri="{D42A27DB-BD31-4B8C-83A1-F6EECF244321}">
                <p14:modId xmlns:p14="http://schemas.microsoft.com/office/powerpoint/2010/main" val="2274977069"/>
              </p:ext>
            </p:extLst>
          </p:nvPr>
        </p:nvGraphicFramePr>
        <p:xfrm>
          <a:off x="0" y="0"/>
          <a:ext cx="6858025" cy="9547843"/>
        </p:xfrm>
        <a:graphic>
          <a:graphicData uri="http://schemas.openxmlformats.org/drawingml/2006/table">
            <a:tbl>
              <a:tblPr>
                <a:noFill/>
                <a:tableStyleId>{F9E76AD7-C1B2-4ACB-9FEE-81E05C9B185A}</a:tableStyleId>
              </a:tblPr>
              <a:tblGrid>
                <a:gridCol w="521713">
                  <a:extLst>
                    <a:ext uri="{9D8B030D-6E8A-4147-A177-3AD203B41FA5}">
                      <a16:colId xmlns:a16="http://schemas.microsoft.com/office/drawing/2014/main" val="20000"/>
                    </a:ext>
                  </a:extLst>
                </a:gridCol>
                <a:gridCol w="3988872">
                  <a:extLst>
                    <a:ext uri="{9D8B030D-6E8A-4147-A177-3AD203B41FA5}">
                      <a16:colId xmlns:a16="http://schemas.microsoft.com/office/drawing/2014/main" val="20001"/>
                    </a:ext>
                  </a:extLst>
                </a:gridCol>
                <a:gridCol w="2347440">
                  <a:extLst>
                    <a:ext uri="{9D8B030D-6E8A-4147-A177-3AD203B41FA5}">
                      <a16:colId xmlns:a16="http://schemas.microsoft.com/office/drawing/2014/main" val="20002"/>
                    </a:ext>
                  </a:extLst>
                </a:gridCol>
              </a:tblGrid>
              <a:tr h="1412543">
                <a:tc>
                  <a:txBody>
                    <a:bodyPr/>
                    <a:lstStyle/>
                    <a:p>
                      <a:pPr marL="0" lvl="0" indent="0" algn="l" rtl="0">
                        <a:spcBef>
                          <a:spcPts val="0"/>
                        </a:spcBef>
                        <a:spcAft>
                          <a:spcPts val="0"/>
                        </a:spcAft>
                        <a:buNone/>
                      </a:pPr>
                      <a:r>
                        <a:rPr lang="en-GB" sz="1000" dirty="0">
                          <a:latin typeface="Trebuchet MS" panose="020B0603020202020204" pitchFamily="34" charset="0"/>
                          <a:ea typeface="Georgia"/>
                          <a:cs typeface="Georgia"/>
                          <a:sym typeface="Georgia"/>
                        </a:rPr>
                        <a:t>Intro.</a:t>
                      </a:r>
                      <a:endParaRPr sz="1000" dirty="0">
                        <a:latin typeface="Trebuchet MS" panose="020B0603020202020204" pitchFamily="34" charset="0"/>
                        <a:ea typeface="Georgia"/>
                        <a:cs typeface="Georgia"/>
                        <a:sym typeface="Georgia"/>
                      </a:endParaRPr>
                    </a:p>
                  </a:txBody>
                  <a:tcPr marL="91425" marR="91425" marT="91425" marB="91425"/>
                </a:tc>
                <a:tc>
                  <a:txBody>
                    <a:bodyPr/>
                    <a:lstStyle/>
                    <a:p>
                      <a:pPr marL="457200" lvl="0" indent="-292100" algn="l" rtl="0">
                        <a:spcBef>
                          <a:spcPts val="0"/>
                        </a:spcBef>
                        <a:spcAft>
                          <a:spcPts val="0"/>
                        </a:spcAft>
                        <a:buClr>
                          <a:schemeClr val="dk1"/>
                        </a:buClr>
                        <a:buSzPts val="1000"/>
                        <a:buFont typeface="Georgia"/>
                        <a:buAutoNum type="arabicPeriod"/>
                      </a:pPr>
                      <a:r>
                        <a:rPr lang="en-GB" sz="900" dirty="0">
                          <a:solidFill>
                            <a:schemeClr val="dk1"/>
                          </a:solidFill>
                          <a:latin typeface="Trebuchet MS" panose="020B0603020202020204" pitchFamily="34" charset="0"/>
                          <a:ea typeface="Georgia"/>
                          <a:cs typeface="Georgia"/>
                          <a:sym typeface="Georgia"/>
                        </a:rPr>
                        <a:t>Define globalisation</a:t>
                      </a:r>
                      <a:endParaRPr sz="900" dirty="0">
                        <a:solidFill>
                          <a:schemeClr val="dk1"/>
                        </a:solidFill>
                        <a:latin typeface="Trebuchet MS" panose="020B0603020202020204" pitchFamily="34" charset="0"/>
                        <a:ea typeface="Georgia"/>
                        <a:cs typeface="Georgia"/>
                        <a:sym typeface="Georgia"/>
                      </a:endParaRPr>
                    </a:p>
                    <a:p>
                      <a:pPr marL="685800" lvl="0" indent="-228600" algn="l" rtl="0">
                        <a:spcBef>
                          <a:spcPts val="0"/>
                        </a:spcBef>
                        <a:spcAft>
                          <a:spcPts val="0"/>
                        </a:spcAft>
                        <a:buClr>
                          <a:schemeClr val="dk1"/>
                        </a:buClr>
                        <a:buSzPts val="1100"/>
                        <a:buFont typeface="+mj-lt"/>
                        <a:buAutoNum type="arabicPeriod"/>
                      </a:pPr>
                      <a:endParaRPr sz="900" dirty="0">
                        <a:solidFill>
                          <a:schemeClr val="dk1"/>
                        </a:solidFill>
                        <a:latin typeface="Trebuchet MS" panose="020B0603020202020204" pitchFamily="34" charset="0"/>
                        <a:ea typeface="Georgia"/>
                        <a:cs typeface="Georgia"/>
                        <a:sym typeface="Georgia"/>
                      </a:endParaRPr>
                    </a:p>
                    <a:p>
                      <a:pPr marL="457200" lvl="0" indent="-292100" algn="l" rtl="0">
                        <a:spcBef>
                          <a:spcPts val="0"/>
                        </a:spcBef>
                        <a:spcAft>
                          <a:spcPts val="0"/>
                        </a:spcAft>
                        <a:buClr>
                          <a:schemeClr val="dk1"/>
                        </a:buClr>
                        <a:buSzPts val="1000"/>
                        <a:buFont typeface="Georgia"/>
                        <a:buAutoNum type="arabicPeriod"/>
                      </a:pPr>
                      <a:r>
                        <a:rPr lang="en-GB" sz="900" dirty="0">
                          <a:solidFill>
                            <a:schemeClr val="dk1"/>
                          </a:solidFill>
                          <a:latin typeface="Trebuchet MS" panose="020B0603020202020204" pitchFamily="34" charset="0"/>
                          <a:ea typeface="Georgia"/>
                          <a:cs typeface="Georgia"/>
                          <a:sym typeface="Georgia"/>
                        </a:rPr>
                        <a:t>State your opinion in relation to the question</a:t>
                      </a:r>
                      <a:endParaRPr sz="900" dirty="0">
                        <a:solidFill>
                          <a:schemeClr val="dk1"/>
                        </a:solidFill>
                        <a:latin typeface="Trebuchet MS" panose="020B0603020202020204" pitchFamily="34" charset="0"/>
                        <a:ea typeface="Georgia"/>
                        <a:cs typeface="Georgia"/>
                        <a:sym typeface="Georgia"/>
                      </a:endParaRPr>
                    </a:p>
                    <a:p>
                      <a:pPr marL="457200" lvl="0" indent="0" algn="l" rtl="0">
                        <a:spcBef>
                          <a:spcPts val="0"/>
                        </a:spcBef>
                        <a:spcAft>
                          <a:spcPts val="0"/>
                        </a:spcAft>
                        <a:buClr>
                          <a:schemeClr val="dk1"/>
                        </a:buClr>
                        <a:buSzPts val="1100"/>
                        <a:buFont typeface="+mj-lt"/>
                        <a:buNone/>
                      </a:pPr>
                      <a:endParaRPr sz="900" dirty="0">
                        <a:solidFill>
                          <a:schemeClr val="dk1"/>
                        </a:solidFill>
                        <a:latin typeface="Trebuchet MS" panose="020B0603020202020204" pitchFamily="34" charset="0"/>
                        <a:ea typeface="Georgia"/>
                        <a:cs typeface="Georgia"/>
                        <a:sym typeface="Georgia"/>
                      </a:endParaRPr>
                    </a:p>
                  </a:txBody>
                  <a:tcPr marL="91425" marR="91425" marT="91425" marB="91425"/>
                </a:tc>
                <a:tc>
                  <a:txBody>
                    <a:bodyPr/>
                    <a:lstStyle/>
                    <a:p>
                      <a:pPr marL="457200" lvl="0" indent="-228600" algn="l" rtl="0">
                        <a:spcBef>
                          <a:spcPts val="0"/>
                        </a:spcBef>
                        <a:spcAft>
                          <a:spcPts val="0"/>
                        </a:spcAft>
                        <a:buNone/>
                      </a:pPr>
                      <a:r>
                        <a:rPr lang="en-GB" sz="1000" u="sng" dirty="0">
                          <a:solidFill>
                            <a:schemeClr val="dk1"/>
                          </a:solidFill>
                          <a:latin typeface="Trebuchet MS" panose="020B0603020202020204" pitchFamily="34" charset="0"/>
                          <a:ea typeface="Georgia"/>
                          <a:cs typeface="Georgia"/>
                          <a:sym typeface="Georgia"/>
                        </a:rPr>
                        <a:t>Academic language you will use throughout:</a:t>
                      </a:r>
                    </a:p>
                    <a:p>
                      <a:pPr marL="457200" lvl="0" indent="-228600" algn="l" rtl="0">
                        <a:spcBef>
                          <a:spcPts val="0"/>
                        </a:spcBef>
                        <a:spcAft>
                          <a:spcPts val="0"/>
                        </a:spcAft>
                        <a:buFont typeface="Arial" panose="020B0604020202020204" pitchFamily="34" charset="0"/>
                        <a:buChar char="•"/>
                      </a:pPr>
                      <a:r>
                        <a:rPr lang="en-GB" sz="1000" i="1" u="none" dirty="0">
                          <a:solidFill>
                            <a:schemeClr val="dk1"/>
                          </a:solidFill>
                          <a:latin typeface="Trebuchet MS" panose="020B0603020202020204" pitchFamily="34" charset="0"/>
                          <a:ea typeface="Georgia"/>
                          <a:cs typeface="Georgia"/>
                          <a:sym typeface="Georgia"/>
                        </a:rPr>
                        <a:t>Conversely…</a:t>
                      </a:r>
                    </a:p>
                    <a:p>
                      <a:pPr marL="457200" lvl="0" indent="-228600" algn="l" rtl="0">
                        <a:spcBef>
                          <a:spcPts val="0"/>
                        </a:spcBef>
                        <a:spcAft>
                          <a:spcPts val="0"/>
                        </a:spcAft>
                        <a:buFont typeface="Arial" panose="020B0604020202020204" pitchFamily="34" charset="0"/>
                        <a:buChar char="•"/>
                      </a:pPr>
                      <a:r>
                        <a:rPr lang="en-GB" sz="1000" i="1" u="none" dirty="0">
                          <a:solidFill>
                            <a:schemeClr val="dk1"/>
                          </a:solidFill>
                          <a:latin typeface="Trebuchet MS" panose="020B0603020202020204" pitchFamily="34" charset="0"/>
                          <a:ea typeface="Georgia"/>
                          <a:cs typeface="Georgia"/>
                          <a:sym typeface="Georgia"/>
                        </a:rPr>
                        <a:t>Nevertheless…</a:t>
                      </a:r>
                    </a:p>
                    <a:p>
                      <a:pPr marL="457200" lvl="0" indent="-228600" algn="l" rtl="0">
                        <a:spcBef>
                          <a:spcPts val="0"/>
                        </a:spcBef>
                        <a:spcAft>
                          <a:spcPts val="0"/>
                        </a:spcAft>
                        <a:buFont typeface="Arial" panose="020B0604020202020204" pitchFamily="34" charset="0"/>
                        <a:buChar char="•"/>
                      </a:pPr>
                      <a:endParaRPr lang="en-GB" sz="1000" i="1" u="none" dirty="0">
                        <a:solidFill>
                          <a:schemeClr val="dk1"/>
                        </a:solidFill>
                        <a:latin typeface="Trebuchet MS" panose="020B0603020202020204" pitchFamily="34" charset="0"/>
                        <a:ea typeface="Georgia"/>
                        <a:cs typeface="Georgia"/>
                        <a:sym typeface="Georgia"/>
                      </a:endParaRPr>
                    </a:p>
                    <a:p>
                      <a:pPr marL="457200" lvl="0" indent="-228600" algn="l" rtl="0">
                        <a:spcBef>
                          <a:spcPts val="0"/>
                        </a:spcBef>
                        <a:spcAft>
                          <a:spcPts val="0"/>
                        </a:spcAft>
                        <a:buFont typeface="Arial" panose="020B0604020202020204" pitchFamily="34" charset="0"/>
                        <a:buChar char="•"/>
                      </a:pPr>
                      <a:endParaRPr lang="en-GB" sz="1000" i="1" u="none" dirty="0">
                        <a:solidFill>
                          <a:schemeClr val="dk1"/>
                        </a:solidFill>
                        <a:latin typeface="Trebuchet MS" panose="020B0603020202020204" pitchFamily="34" charset="0"/>
                        <a:ea typeface="Georgia"/>
                        <a:cs typeface="Georgia"/>
                        <a:sym typeface="Georgia"/>
                      </a:endParaRPr>
                    </a:p>
                    <a:p>
                      <a:pPr marL="457200" lvl="0" indent="-228600" algn="l" rtl="0">
                        <a:spcBef>
                          <a:spcPts val="0"/>
                        </a:spcBef>
                        <a:spcAft>
                          <a:spcPts val="0"/>
                        </a:spcAft>
                        <a:buNone/>
                      </a:pPr>
                      <a:endParaRPr sz="1000" u="sng" dirty="0">
                        <a:latin typeface="Trebuchet MS" panose="020B0603020202020204" pitchFamily="34" charset="0"/>
                        <a:ea typeface="Georgia"/>
                        <a:cs typeface="Georgia"/>
                        <a:sym typeface="Georgia"/>
                      </a:endParaRPr>
                    </a:p>
                  </a:txBody>
                  <a:tcPr marL="91425" marR="91425" marT="91425" marB="91425">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945423">
                <a:tc>
                  <a:txBody>
                    <a:bodyPr/>
                    <a:lstStyle/>
                    <a:p>
                      <a:pPr marL="0" lvl="0" indent="0" algn="l" rtl="0">
                        <a:spcBef>
                          <a:spcPts val="0"/>
                        </a:spcBef>
                        <a:spcAft>
                          <a:spcPts val="0"/>
                        </a:spcAft>
                        <a:buNone/>
                      </a:pPr>
                      <a:r>
                        <a:rPr lang="en-GB" sz="1000">
                          <a:latin typeface="Trebuchet MS" panose="020B0603020202020204" pitchFamily="34" charset="0"/>
                          <a:ea typeface="Georgia"/>
                          <a:cs typeface="Georgia"/>
                          <a:sym typeface="Georgia"/>
                        </a:rPr>
                        <a:t>1</a:t>
                      </a:r>
                      <a:endParaRPr sz="1000">
                        <a:latin typeface="Trebuchet MS" panose="020B0603020202020204" pitchFamily="34" charset="0"/>
                        <a:ea typeface="Georgia"/>
                        <a:cs typeface="Georgia"/>
                        <a:sym typeface="Georgia"/>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900" dirty="0">
                          <a:solidFill>
                            <a:schemeClr val="dk1"/>
                          </a:solidFill>
                          <a:latin typeface="Trebuchet MS" panose="020B0603020202020204" pitchFamily="34" charset="0"/>
                          <a:ea typeface="Georgia"/>
                          <a:cs typeface="Georgia"/>
                          <a:sym typeface="Georgia"/>
                        </a:rPr>
                        <a:t>AGREE with the statement:</a:t>
                      </a:r>
                    </a:p>
                    <a:p>
                      <a:pPr marL="0" lvl="0" indent="0" algn="l" rtl="0">
                        <a:spcBef>
                          <a:spcPts val="0"/>
                        </a:spcBef>
                        <a:spcAft>
                          <a:spcPts val="0"/>
                        </a:spcAft>
                        <a:buNone/>
                      </a:pPr>
                      <a:endParaRPr lang="en-GB" sz="900" dirty="0">
                        <a:solidFill>
                          <a:schemeClr val="dk1"/>
                        </a:solidFill>
                        <a:latin typeface="Trebuchet MS" panose="020B0603020202020204" pitchFamily="34" charset="0"/>
                        <a:ea typeface="Georgia"/>
                        <a:cs typeface="Georgia"/>
                        <a:sym typeface="Georgia"/>
                      </a:endParaRPr>
                    </a:p>
                    <a:p>
                      <a:pPr marL="0" lvl="0" indent="0" algn="l" rtl="0">
                        <a:spcBef>
                          <a:spcPts val="0"/>
                        </a:spcBef>
                        <a:spcAft>
                          <a:spcPts val="0"/>
                        </a:spcAft>
                        <a:buNone/>
                      </a:pPr>
                      <a:r>
                        <a:rPr lang="en-GB" sz="900" b="1" i="1" dirty="0">
                          <a:solidFill>
                            <a:schemeClr val="dk1"/>
                          </a:solidFill>
                          <a:latin typeface="Trebuchet MS" panose="020B0603020202020204" pitchFamily="34" charset="0"/>
                          <a:ea typeface="Georgia"/>
                          <a:cs typeface="Georgia"/>
                          <a:sym typeface="Georgia"/>
                        </a:rPr>
                        <a:t>YOU COULD SPLIT THIS INTO TWO MINI PARAGRAPHS</a:t>
                      </a:r>
                      <a:endParaRPr lang="en-GB" sz="900" b="1" i="1" dirty="0">
                        <a:latin typeface="Trebuchet MS" panose="020B0603020202020204" pitchFamily="34" charset="0"/>
                        <a:ea typeface="Georgia"/>
                        <a:cs typeface="Georgia"/>
                        <a:sym typeface="Georgia"/>
                      </a:endParaRPr>
                    </a:p>
                  </a:txBody>
                  <a:tcPr marL="91425" marR="91425" marT="91425" marB="91425">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457200" lvl="0" indent="-228600" algn="l" rtl="0">
                        <a:spcBef>
                          <a:spcPts val="0"/>
                        </a:spcBef>
                        <a:spcAft>
                          <a:spcPts val="0"/>
                        </a:spcAft>
                        <a:buNone/>
                      </a:pPr>
                      <a:r>
                        <a:rPr lang="en-GB" sz="1000" u="sng" dirty="0">
                          <a:solidFill>
                            <a:schemeClr val="dk1"/>
                          </a:solidFill>
                          <a:latin typeface="Trebuchet MS" panose="020B0603020202020204" pitchFamily="34" charset="0"/>
                          <a:ea typeface="Georgia"/>
                          <a:cs typeface="Georgia"/>
                          <a:sym typeface="Georgia"/>
                        </a:rPr>
                        <a:t>Key FFDN you will include:</a:t>
                      </a:r>
                      <a:endParaRPr lang="en-GB" sz="1000" u="sng" dirty="0">
                        <a:latin typeface="Trebuchet MS" panose="020B0603020202020204" pitchFamily="34" charset="0"/>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191700">
                <a:tc>
                  <a:txBody>
                    <a:bodyPr/>
                    <a:lstStyle/>
                    <a:p>
                      <a:pPr marL="0" lvl="0" indent="0" algn="l" rtl="0">
                        <a:spcBef>
                          <a:spcPts val="0"/>
                        </a:spcBef>
                        <a:spcAft>
                          <a:spcPts val="0"/>
                        </a:spcAft>
                        <a:buNone/>
                      </a:pPr>
                      <a:r>
                        <a:rPr lang="en-GB" sz="1000">
                          <a:latin typeface="Trebuchet MS" panose="020B0603020202020204" pitchFamily="34" charset="0"/>
                          <a:ea typeface="Georgia"/>
                          <a:cs typeface="Georgia"/>
                          <a:sym typeface="Georgia"/>
                        </a:rPr>
                        <a:t>2</a:t>
                      </a:r>
                      <a:endParaRPr sz="1000">
                        <a:latin typeface="Trebuchet MS" panose="020B0603020202020204" pitchFamily="34" charset="0"/>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900" dirty="0">
                          <a:solidFill>
                            <a:schemeClr val="dk1"/>
                          </a:solidFill>
                          <a:latin typeface="Trebuchet MS" panose="020B0603020202020204" pitchFamily="34" charset="0"/>
                          <a:ea typeface="Georgia"/>
                          <a:cs typeface="Georgia"/>
                          <a:sym typeface="Georgia"/>
                        </a:rPr>
                        <a:t>DISAGREE with the statement:</a:t>
                      </a:r>
                    </a:p>
                    <a:p>
                      <a:pPr marL="0" lvl="0" indent="0" algn="l" rtl="0">
                        <a:spcBef>
                          <a:spcPts val="0"/>
                        </a:spcBef>
                        <a:spcAft>
                          <a:spcPts val="0"/>
                        </a:spcAft>
                        <a:buNone/>
                      </a:pPr>
                      <a:endParaRPr lang="en-GB" sz="900" dirty="0">
                        <a:solidFill>
                          <a:schemeClr val="dk1"/>
                        </a:solidFill>
                        <a:latin typeface="Trebuchet MS" panose="020B0603020202020204" pitchFamily="34" charset="0"/>
                        <a:ea typeface="Georgia"/>
                        <a:cs typeface="Georgia"/>
                        <a:sym typeface="Georgia"/>
                      </a:endParaRPr>
                    </a:p>
                    <a:p>
                      <a:pPr marL="0" lvl="0" indent="0" algn="l" rtl="0">
                        <a:spcBef>
                          <a:spcPts val="0"/>
                        </a:spcBef>
                        <a:spcAft>
                          <a:spcPts val="0"/>
                        </a:spcAft>
                        <a:buNone/>
                      </a:pPr>
                      <a:r>
                        <a:rPr lang="en-GB" sz="900" b="1" i="1" dirty="0">
                          <a:solidFill>
                            <a:schemeClr val="dk1"/>
                          </a:solidFill>
                          <a:latin typeface="Trebuchet MS" panose="020B0603020202020204" pitchFamily="34" charset="0"/>
                          <a:ea typeface="Georgia"/>
                          <a:cs typeface="Georgia"/>
                          <a:sym typeface="Georgia"/>
                        </a:rPr>
                        <a:t>YOU COULD SPLIT THIS INTO TWO MINI PARAGRAPHS</a:t>
                      </a:r>
                      <a:endParaRPr lang="en-GB" sz="900" b="1" i="1" dirty="0">
                        <a:latin typeface="Trebuchet MS" panose="020B0603020202020204" pitchFamily="34" charset="0"/>
                        <a:ea typeface="Georgia"/>
                        <a:cs typeface="Georgia"/>
                        <a:sym typeface="Georgia"/>
                      </a:endParaRPr>
                    </a:p>
                    <a:p>
                      <a:pPr marL="0" lvl="0" indent="0" algn="l" rtl="0">
                        <a:spcBef>
                          <a:spcPts val="0"/>
                        </a:spcBef>
                        <a:spcAft>
                          <a:spcPts val="0"/>
                        </a:spcAft>
                        <a:buNone/>
                      </a:pPr>
                      <a:endParaRPr sz="900" dirty="0">
                        <a:latin typeface="Trebuchet MS" panose="020B0603020202020204" pitchFamily="34" charset="0"/>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57200" lvl="0" indent="-228600" algn="l" rtl="0">
                        <a:spcBef>
                          <a:spcPts val="0"/>
                        </a:spcBef>
                        <a:spcAft>
                          <a:spcPts val="0"/>
                        </a:spcAft>
                        <a:buNone/>
                      </a:pPr>
                      <a:r>
                        <a:rPr lang="en-GB" sz="1000" u="sng" dirty="0">
                          <a:solidFill>
                            <a:schemeClr val="dk1"/>
                          </a:solidFill>
                          <a:latin typeface="Trebuchet MS" panose="020B0603020202020204" pitchFamily="34" charset="0"/>
                          <a:ea typeface="Georgia"/>
                          <a:cs typeface="Georgia"/>
                          <a:sym typeface="Georgia"/>
                        </a:rPr>
                        <a:t>Key FFDN you will include:</a:t>
                      </a:r>
                      <a:endParaRPr lang="en-GB" sz="1000" u="sng" dirty="0">
                        <a:latin typeface="Trebuchet MS" panose="020B0603020202020204" pitchFamily="34" charset="0"/>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2292824">
                <a:tc>
                  <a:txBody>
                    <a:bodyPr/>
                    <a:lstStyle/>
                    <a:p>
                      <a:pPr marL="0" lvl="0" indent="0" algn="l" rtl="0">
                        <a:spcBef>
                          <a:spcPts val="0"/>
                        </a:spcBef>
                        <a:spcAft>
                          <a:spcPts val="0"/>
                        </a:spcAft>
                        <a:buNone/>
                      </a:pPr>
                      <a:r>
                        <a:rPr lang="en-GB" sz="1000">
                          <a:latin typeface="Trebuchet MS" panose="020B0603020202020204" pitchFamily="34" charset="0"/>
                          <a:ea typeface="Georgia"/>
                          <a:cs typeface="Georgia"/>
                          <a:sym typeface="Georgia"/>
                        </a:rPr>
                        <a:t>3</a:t>
                      </a:r>
                      <a:endParaRPr sz="1000">
                        <a:latin typeface="Trebuchet MS" panose="020B0603020202020204" pitchFamily="34" charset="0"/>
                        <a:ea typeface="Georgia"/>
                        <a:cs typeface="Georgia"/>
                        <a:sym typeface="Georgia"/>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900" dirty="0">
                          <a:solidFill>
                            <a:schemeClr val="dk1"/>
                          </a:solidFill>
                          <a:latin typeface="Trebuchet MS" panose="020B0603020202020204" pitchFamily="34" charset="0"/>
                          <a:ea typeface="Georgia"/>
                          <a:cs typeface="Georgia"/>
                          <a:sym typeface="Georgia"/>
                        </a:rPr>
                        <a:t>AGREE/DISAGREE with the statement – here you must pick whichever side of the argument you side with most strongly:</a:t>
                      </a:r>
                      <a:endParaRPr sz="900" dirty="0">
                        <a:latin typeface="Trebuchet MS" panose="020B0603020202020204" pitchFamily="34" charset="0"/>
                        <a:ea typeface="Georgia"/>
                        <a:cs typeface="Georgia"/>
                        <a:sym typeface="Georgia"/>
                      </a:endParaRPr>
                    </a:p>
                  </a:txBody>
                  <a:tcPr marL="91425" marR="91425" marT="91425" marB="91425">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57200" lvl="0" indent="-228600" algn="l" rtl="0">
                        <a:spcBef>
                          <a:spcPts val="0"/>
                        </a:spcBef>
                        <a:spcAft>
                          <a:spcPts val="0"/>
                        </a:spcAft>
                        <a:buNone/>
                      </a:pPr>
                      <a:r>
                        <a:rPr lang="en-GB" sz="1000" u="sng" dirty="0">
                          <a:solidFill>
                            <a:schemeClr val="dk1"/>
                          </a:solidFill>
                          <a:latin typeface="Trebuchet MS" panose="020B0603020202020204" pitchFamily="34" charset="0"/>
                          <a:ea typeface="Georgia"/>
                          <a:cs typeface="Georgia"/>
                          <a:sym typeface="Georgia"/>
                        </a:rPr>
                        <a:t>Key FFDN you will include:</a:t>
                      </a:r>
                      <a:endParaRPr lang="en-GB" sz="1000" u="sng" dirty="0">
                        <a:latin typeface="Trebuchet MS" panose="020B0603020202020204" pitchFamily="34" charset="0"/>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1705353">
                <a:tc>
                  <a:txBody>
                    <a:bodyPr/>
                    <a:lstStyle/>
                    <a:p>
                      <a:pPr marL="0" lvl="0" indent="0" algn="l" rtl="0">
                        <a:spcBef>
                          <a:spcPts val="0"/>
                        </a:spcBef>
                        <a:spcAft>
                          <a:spcPts val="0"/>
                        </a:spcAft>
                        <a:buNone/>
                      </a:pPr>
                      <a:r>
                        <a:rPr lang="en-GB" sz="1000">
                          <a:latin typeface="Trebuchet MS" panose="020B0603020202020204" pitchFamily="34" charset="0"/>
                          <a:ea typeface="Georgia"/>
                          <a:cs typeface="Georgia"/>
                          <a:sym typeface="Georgia"/>
                        </a:rPr>
                        <a:t>Conc.</a:t>
                      </a:r>
                      <a:endParaRPr sz="1000">
                        <a:latin typeface="Trebuchet MS" panose="020B0603020202020204" pitchFamily="34" charset="0"/>
                        <a:ea typeface="Georgia"/>
                        <a:cs typeface="Georgia"/>
                        <a:sym typeface="Georgia"/>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GB" sz="900" dirty="0">
                          <a:solidFill>
                            <a:schemeClr val="dk1"/>
                          </a:solidFill>
                          <a:latin typeface="Trebuchet MS" panose="020B0603020202020204" pitchFamily="34" charset="0"/>
                          <a:ea typeface="Georgia"/>
                          <a:cs typeface="Georgia"/>
                          <a:sym typeface="Georgia"/>
                        </a:rPr>
                        <a:t>Recap your arguments and end by directly answer the question-</a:t>
                      </a:r>
                      <a:br>
                        <a:rPr lang="en-GB" sz="900" dirty="0">
                          <a:solidFill>
                            <a:schemeClr val="dk1"/>
                          </a:solidFill>
                          <a:latin typeface="Trebuchet MS" panose="020B0603020202020204" pitchFamily="34" charset="0"/>
                          <a:ea typeface="Georgia"/>
                          <a:cs typeface="Georgia"/>
                          <a:sym typeface="Georgia"/>
                        </a:rPr>
                      </a:br>
                      <a:r>
                        <a:rPr lang="en-GB" sz="800" dirty="0">
                          <a:solidFill>
                            <a:schemeClr val="dk1"/>
                          </a:solidFill>
                          <a:latin typeface="Trebuchet MS" panose="020B0603020202020204" pitchFamily="34" charset="0"/>
                          <a:ea typeface="Georgia"/>
                          <a:cs typeface="Georgia"/>
                          <a:sym typeface="Georgia"/>
                        </a:rPr>
                        <a:t>Pull the various strings of your argument together and relate it back to your introduction whilst covering what has been discussed in the essay.</a:t>
                      </a:r>
                      <a:endParaRPr sz="900" dirty="0">
                        <a:latin typeface="Trebuchet MS" panose="020B0603020202020204" pitchFamily="34" charset="0"/>
                        <a:ea typeface="Georgia"/>
                        <a:cs typeface="Georgia"/>
                        <a:sym typeface="Georgia"/>
                      </a:endParaRPr>
                    </a:p>
                  </a:txBody>
                  <a:tcPr marL="91425" marR="91425" marT="91425" marB="91425">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457200" lvl="0" indent="-228600" algn="l" rtl="0">
                        <a:spcBef>
                          <a:spcPts val="0"/>
                        </a:spcBef>
                        <a:spcAft>
                          <a:spcPts val="0"/>
                        </a:spcAft>
                        <a:buNone/>
                      </a:pPr>
                      <a:endParaRPr sz="1000" dirty="0">
                        <a:solidFill>
                          <a:schemeClr val="dk1"/>
                        </a:solidFill>
                        <a:latin typeface="Trebuchet MS" panose="020B0603020202020204" pitchFamily="34" charset="0"/>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57E0D-C3D9-4AF5-8E2F-643DA6E5718A}"/>
              </a:ext>
            </a:extLst>
          </p:cNvPr>
          <p:cNvSpPr>
            <a:spLocks noGrp="1"/>
          </p:cNvSpPr>
          <p:nvPr>
            <p:ph type="title"/>
          </p:nvPr>
        </p:nvSpPr>
        <p:spPr>
          <a:xfrm>
            <a:off x="233775" y="108984"/>
            <a:ext cx="6390300" cy="1018200"/>
          </a:xfrm>
        </p:spPr>
        <p:txBody>
          <a:bodyPr/>
          <a:lstStyle/>
          <a:p>
            <a:r>
              <a:rPr lang="en-GB" sz="2400" b="1" dirty="0">
                <a:latin typeface="Century Gothic" panose="020B0502020202020204" pitchFamily="34" charset="0"/>
              </a:rPr>
              <a:t>An extract from Doreen Massey’s 1994 </a:t>
            </a:r>
            <a:r>
              <a:rPr lang="en-GB" sz="2400" b="1" i="1" dirty="0">
                <a:latin typeface="Century Gothic" panose="020B0502020202020204" pitchFamily="34" charset="0"/>
              </a:rPr>
              <a:t>A Global Sense of Place</a:t>
            </a:r>
            <a:r>
              <a:rPr lang="en-GB" sz="2400" b="1" dirty="0">
                <a:latin typeface="Century Gothic" panose="020B0502020202020204" pitchFamily="34" charset="0"/>
              </a:rPr>
              <a:t>:</a:t>
            </a:r>
          </a:p>
        </p:txBody>
      </p:sp>
      <p:sp>
        <p:nvSpPr>
          <p:cNvPr id="3" name="Text Placeholder 2">
            <a:extLst>
              <a:ext uri="{FF2B5EF4-FFF2-40B4-BE49-F238E27FC236}">
                <a16:creationId xmlns:a16="http://schemas.microsoft.com/office/drawing/2014/main" id="{3ECEE5DF-6555-481F-9F60-B62B32F045F3}"/>
              </a:ext>
            </a:extLst>
          </p:cNvPr>
          <p:cNvSpPr>
            <a:spLocks noGrp="1"/>
          </p:cNvSpPr>
          <p:nvPr>
            <p:ph type="body" idx="1"/>
          </p:nvPr>
        </p:nvSpPr>
        <p:spPr>
          <a:xfrm>
            <a:off x="65314" y="1098151"/>
            <a:ext cx="6691086" cy="7777332"/>
          </a:xfrm>
        </p:spPr>
        <p:txBody>
          <a:bodyPr/>
          <a:lstStyle/>
          <a:p>
            <a:pPr marL="114300" indent="0" algn="just">
              <a:buNone/>
            </a:pPr>
            <a:r>
              <a:rPr lang="en-GB" sz="1400" dirty="0">
                <a:solidFill>
                  <a:schemeClr val="tx1"/>
                </a:solidFill>
                <a:latin typeface="Trebuchet MS" panose="020B0603020202020204" pitchFamily="34" charset="0"/>
              </a:rPr>
              <a:t>Take, for instance, a walk down Kilburn High Road, my local shopping centre. It is a pretty ordinary place, north-west of the centre of London. Under the railway bridge the newspaper stand sells papers from every county of what my neighbours, many of whom come from there, still often call the Irish Free State. The </a:t>
            </a:r>
            <a:r>
              <a:rPr lang="en-GB" sz="1400" dirty="0" err="1">
                <a:solidFill>
                  <a:schemeClr val="tx1"/>
                </a:solidFill>
                <a:latin typeface="Trebuchet MS" panose="020B0603020202020204" pitchFamily="34" charset="0"/>
              </a:rPr>
              <a:t>postboxes</a:t>
            </a:r>
            <a:r>
              <a:rPr lang="en-GB" sz="1400" dirty="0">
                <a:solidFill>
                  <a:schemeClr val="tx1"/>
                </a:solidFill>
                <a:latin typeface="Trebuchet MS" panose="020B0603020202020204" pitchFamily="34" charset="0"/>
              </a:rPr>
              <a:t> down the High Road, and many an empty space on a wall, are adorned with the letters IRA. Other available spaces are plastered this week with posters for a special meeting in remembrance: Ten Years after the Hunger Strike. At the local theatre Eamon Morrissey has a one-man show; the National Club has the Wolfe Tones on, and at the Black Lion there's Finnegan's Wake. In two shops I notice this week's lottery ticket winners: in one the name is Teresa Gleeson, in the other, </a:t>
            </a:r>
            <a:r>
              <a:rPr lang="en-GB" sz="1400" dirty="0" err="1">
                <a:solidFill>
                  <a:schemeClr val="tx1"/>
                </a:solidFill>
                <a:latin typeface="Trebuchet MS" panose="020B0603020202020204" pitchFamily="34" charset="0"/>
              </a:rPr>
              <a:t>Chouman</a:t>
            </a:r>
            <a:r>
              <a:rPr lang="en-GB" sz="1400" dirty="0">
                <a:solidFill>
                  <a:schemeClr val="tx1"/>
                </a:solidFill>
                <a:latin typeface="Trebuchet MS" panose="020B0603020202020204" pitchFamily="34" charset="0"/>
              </a:rPr>
              <a:t> Hassan. Thread your way through the often almost stationary traffic diagonally across the road from the newsstand and there's a shop which as long as I can remember has displayed saris in the window. Four life-sized models of Indian women, and reams of cloth. On the door a notice announces a forthcoming concert at Wembley Arena: Anand </a:t>
            </a:r>
            <a:r>
              <a:rPr lang="en-GB" sz="1400" dirty="0" err="1">
                <a:solidFill>
                  <a:schemeClr val="tx1"/>
                </a:solidFill>
                <a:latin typeface="Trebuchet MS" panose="020B0603020202020204" pitchFamily="34" charset="0"/>
              </a:rPr>
              <a:t>Miland</a:t>
            </a:r>
            <a:r>
              <a:rPr lang="en-GB" sz="1400" dirty="0">
                <a:solidFill>
                  <a:schemeClr val="tx1"/>
                </a:solidFill>
                <a:latin typeface="Trebuchet MS" panose="020B0603020202020204" pitchFamily="34" charset="0"/>
              </a:rPr>
              <a:t> presents Rekha, life, with Aamir Khan, Salman Khan, </a:t>
            </a:r>
            <a:r>
              <a:rPr lang="en-GB" sz="1400" dirty="0" err="1">
                <a:solidFill>
                  <a:schemeClr val="tx1"/>
                </a:solidFill>
                <a:latin typeface="Trebuchet MS" panose="020B0603020202020204" pitchFamily="34" charset="0"/>
              </a:rPr>
              <a:t>Jahi</a:t>
            </a:r>
            <a:r>
              <a:rPr lang="en-GB" sz="1400" dirty="0">
                <a:solidFill>
                  <a:schemeClr val="tx1"/>
                </a:solidFill>
                <a:latin typeface="Trebuchet MS" panose="020B0603020202020204" pitchFamily="34" charset="0"/>
              </a:rPr>
              <a:t> Chawla and </a:t>
            </a:r>
            <a:r>
              <a:rPr lang="en-GB" sz="1400" dirty="0" err="1">
                <a:solidFill>
                  <a:schemeClr val="tx1"/>
                </a:solidFill>
                <a:latin typeface="Trebuchet MS" panose="020B0603020202020204" pitchFamily="34" charset="0"/>
              </a:rPr>
              <a:t>Raveena</a:t>
            </a:r>
            <a:r>
              <a:rPr lang="en-GB" sz="1400" dirty="0">
                <a:solidFill>
                  <a:schemeClr val="tx1"/>
                </a:solidFill>
                <a:latin typeface="Trebuchet MS" panose="020B0603020202020204" pitchFamily="34" charset="0"/>
              </a:rPr>
              <a:t> Tandon. On another ad, for the end of the month, is written, 'All Hindus are cordially invited'. In another newsagents I chat with the man who keeps it, a Muslim unutterably depressed by events in the Gulf, silently chafing at having to sell the Sun. Overhead there is always at least one aeroplane - we seem to have on a flight-path to Heathrow and by the time they're over Kilburn you can see them clearly enough to tell the airline and wonder as you struggle with your shopping where they're coming from. Below, the reason the traffic is snarled up (another odd effect of </a:t>
            </a:r>
            <a:r>
              <a:rPr lang="en-GB" sz="1400" dirty="0" err="1">
                <a:solidFill>
                  <a:schemeClr val="tx1"/>
                </a:solidFill>
                <a:latin typeface="Trebuchet MS" panose="020B0603020202020204" pitchFamily="34" charset="0"/>
              </a:rPr>
              <a:t>timespace</a:t>
            </a:r>
            <a:r>
              <a:rPr lang="en-GB" sz="1400" dirty="0">
                <a:solidFill>
                  <a:schemeClr val="tx1"/>
                </a:solidFill>
                <a:latin typeface="Trebuchet MS" panose="020B0603020202020204" pitchFamily="34" charset="0"/>
              </a:rPr>
              <a:t> compression!) is in part because this is one of the main entrances to and escape routes from London, the road to Staples Corner and the beginning of the M1 to 'the North'. This is just the beginnings of a sketch from immediate impressions but a proper analysis could be done of the links between Kilburn and the world. And so it could for almost any place. Kilburn is a place for which I have a great affection; I have lived there many years. It certainly has 'a character of its own'. </a:t>
            </a:r>
          </a:p>
        </p:txBody>
      </p:sp>
    </p:spTree>
    <p:extLst>
      <p:ext uri="{BB962C8B-B14F-4D97-AF65-F5344CB8AC3E}">
        <p14:creationId xmlns:p14="http://schemas.microsoft.com/office/powerpoint/2010/main" val="17160276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4"/>
          <p:cNvSpPr txBox="1">
            <a:spLocks noGrp="1"/>
          </p:cNvSpPr>
          <p:nvPr>
            <p:ph type="title"/>
          </p:nvPr>
        </p:nvSpPr>
        <p:spPr>
          <a:xfrm>
            <a:off x="233775" y="791156"/>
            <a:ext cx="6390300" cy="675978"/>
          </a:xfrm>
          <a:prstGeom prst="rect">
            <a:avLst/>
          </a:prstGeom>
        </p:spPr>
        <p:txBody>
          <a:bodyPr spcFirstLastPara="1" wrap="square" lIns="91425" tIns="91425" rIns="91425" bIns="91425" anchor="t" anchorCtr="0">
            <a:noAutofit/>
          </a:bodyPr>
          <a:lstStyle/>
          <a:p>
            <a:pPr lvl="0" algn="ctr"/>
            <a:r>
              <a:rPr lang="en-GB" b="1" i="1" dirty="0">
                <a:ln w="15875">
                  <a:solidFill>
                    <a:schemeClr val="tx1"/>
                  </a:solidFill>
                </a:ln>
                <a:solidFill>
                  <a:schemeClr val="accent1">
                    <a:lumMod val="75000"/>
                  </a:schemeClr>
                </a:solidFill>
                <a:latin typeface="Century Gothic" panose="020B0502020202020204" pitchFamily="34" charset="0"/>
                <a:ea typeface="Georgia"/>
                <a:cs typeface="Georgia"/>
                <a:sym typeface="Georgia"/>
              </a:rPr>
              <a:t>Essay time!</a:t>
            </a:r>
            <a:endParaRPr dirty="0">
              <a:solidFill>
                <a:schemeClr val="accent1">
                  <a:lumMod val="75000"/>
                </a:schemeClr>
              </a:solidFill>
              <a:latin typeface="Georgia"/>
              <a:ea typeface="Georgia"/>
              <a:cs typeface="Georgia"/>
              <a:sym typeface="Georgia"/>
            </a:endParaRPr>
          </a:p>
        </p:txBody>
      </p:sp>
      <p:sp>
        <p:nvSpPr>
          <p:cNvPr id="277" name="Google Shape;277;p44"/>
          <p:cNvSpPr txBox="1">
            <a:spLocks noGrp="1"/>
          </p:cNvSpPr>
          <p:nvPr>
            <p:ph type="body" idx="1"/>
          </p:nvPr>
        </p:nvSpPr>
        <p:spPr>
          <a:xfrm>
            <a:off x="233775" y="1519766"/>
            <a:ext cx="6390300" cy="20250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solidFill>
                  <a:srgbClr val="000000"/>
                </a:solidFill>
                <a:latin typeface="Trebuchet MS" panose="020B0603020202020204" pitchFamily="34" charset="0"/>
                <a:ea typeface="Georgia"/>
                <a:cs typeface="Georgia"/>
                <a:sym typeface="Georgia"/>
              </a:rPr>
              <a:t>Using the previous guidance sheets, and your plan, you are now ready to write up your final answer to the question – it should be at least 1,500 words in length:</a:t>
            </a:r>
            <a:endParaRPr sz="1400" dirty="0">
              <a:solidFill>
                <a:srgbClr val="000000"/>
              </a:solidFill>
              <a:latin typeface="Trebuchet MS" panose="020B0603020202020204" pitchFamily="34" charset="0"/>
              <a:ea typeface="Georgia"/>
              <a:cs typeface="Georgia"/>
              <a:sym typeface="Georgia"/>
            </a:endParaRPr>
          </a:p>
          <a:p>
            <a:pPr marL="0" lvl="0" indent="0" algn="l" rtl="0">
              <a:spcBef>
                <a:spcPts val="0"/>
              </a:spcBef>
              <a:spcAft>
                <a:spcPts val="0"/>
              </a:spcAft>
              <a:buNone/>
            </a:pPr>
            <a:endParaRPr sz="1400" dirty="0">
              <a:solidFill>
                <a:srgbClr val="000000"/>
              </a:solidFill>
              <a:latin typeface="Trebuchet MS" panose="020B0603020202020204" pitchFamily="34" charset="0"/>
              <a:ea typeface="Georgia"/>
              <a:cs typeface="Georgia"/>
              <a:sym typeface="Georgia"/>
            </a:endParaRPr>
          </a:p>
        </p:txBody>
      </p:sp>
      <p:pic>
        <p:nvPicPr>
          <p:cNvPr id="6" name="Picture 5" descr="A picture containing device, mirror&#10;&#10;Description automatically generated">
            <a:extLst>
              <a:ext uri="{FF2B5EF4-FFF2-40B4-BE49-F238E27FC236}">
                <a16:creationId xmlns:a16="http://schemas.microsoft.com/office/drawing/2014/main" id="{D382CF31-6DF3-4FD8-8B4B-35C9D530E854}"/>
              </a:ext>
            </a:extLst>
          </p:cNvPr>
          <p:cNvPicPr>
            <a:picLocks noChangeAspect="1"/>
          </p:cNvPicPr>
          <p:nvPr/>
        </p:nvPicPr>
        <p:blipFill>
          <a:blip r:embed="rId3"/>
          <a:stretch>
            <a:fillRect/>
          </a:stretch>
        </p:blipFill>
        <p:spPr>
          <a:xfrm>
            <a:off x="6233886" y="0"/>
            <a:ext cx="543690" cy="791974"/>
          </a:xfrm>
          <a:prstGeom prst="rect">
            <a:avLst/>
          </a:prstGeom>
        </p:spPr>
      </p:pic>
      <p:sp>
        <p:nvSpPr>
          <p:cNvPr id="5" name="Google Shape;67;p14">
            <a:extLst>
              <a:ext uri="{FF2B5EF4-FFF2-40B4-BE49-F238E27FC236}">
                <a16:creationId xmlns:a16="http://schemas.microsoft.com/office/drawing/2014/main" id="{FFC2835E-AC32-4B36-87E0-3B8C659B2A42}"/>
              </a:ext>
            </a:extLst>
          </p:cNvPr>
          <p:cNvSpPr txBox="1">
            <a:spLocks/>
          </p:cNvSpPr>
          <p:nvPr/>
        </p:nvSpPr>
        <p:spPr>
          <a:xfrm>
            <a:off x="233775" y="3658215"/>
            <a:ext cx="6390300" cy="1501668"/>
          </a:xfrm>
          <a:prstGeom prst="rect">
            <a:avLst/>
          </a:prstGeom>
          <a:noFill/>
          <a:ln w="38100">
            <a:solidFill>
              <a:schemeClr val="tx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GB" b="1" i="1" dirty="0">
                <a:ln>
                  <a:solidFill>
                    <a:schemeClr val="tx1"/>
                  </a:solidFill>
                </a:ln>
                <a:solidFill>
                  <a:srgbClr val="00B050"/>
                </a:solidFill>
                <a:latin typeface="Century Gothic" panose="020B0502020202020204" pitchFamily="34" charset="0"/>
              </a:rPr>
              <a:t>“Globalisation is </a:t>
            </a:r>
            <a:r>
              <a:rPr lang="en-GB" b="1" i="1" u="sng" dirty="0">
                <a:ln>
                  <a:solidFill>
                    <a:schemeClr val="tx1"/>
                  </a:solidFill>
                </a:ln>
                <a:solidFill>
                  <a:srgbClr val="00B050"/>
                </a:solidFill>
                <a:latin typeface="Century Gothic" panose="020B0502020202020204" pitchFamily="34" charset="0"/>
              </a:rPr>
              <a:t>undoubtedly</a:t>
            </a:r>
            <a:r>
              <a:rPr lang="en-GB" b="1" i="1" dirty="0">
                <a:ln>
                  <a:solidFill>
                    <a:schemeClr val="tx1"/>
                  </a:solidFill>
                </a:ln>
                <a:solidFill>
                  <a:srgbClr val="00B050"/>
                </a:solidFill>
                <a:latin typeface="Century Gothic" panose="020B0502020202020204" pitchFamily="34" charset="0"/>
              </a:rPr>
              <a:t> a force for good”</a:t>
            </a:r>
            <a:br>
              <a:rPr lang="en-GB" dirty="0">
                <a:latin typeface="Century Gothic" panose="020B0502020202020204" pitchFamily="34" charset="0"/>
              </a:rPr>
            </a:br>
            <a:r>
              <a:rPr lang="en-GB" sz="2000" dirty="0">
                <a:latin typeface="Century Gothic" panose="020B0502020202020204" pitchFamily="34" charset="0"/>
              </a:rPr>
              <a:t>Do you agree with this statement?</a:t>
            </a:r>
            <a:endParaRPr lang="en-GB" dirty="0">
              <a:latin typeface="Century Gothic" panose="020B0502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solidFill>
                  <a:srgbClr val="000000"/>
                </a:solidFill>
                <a:latin typeface="Trebuchet MS" panose="020B0603020202020204" pitchFamily="34" charset="0"/>
                <a:ea typeface="Georgia"/>
                <a:cs typeface="Georgia"/>
                <a:sym typeface="Georgia"/>
              </a:rPr>
              <a:t>Before you begin, you must have a clear idea of what is meant by globalisation:</a:t>
            </a: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Carry out your own research into the different definitions of </a:t>
            </a:r>
            <a:r>
              <a:rPr lang="en-GB" sz="1400" b="1" u="sng" dirty="0">
                <a:solidFill>
                  <a:srgbClr val="000000"/>
                </a:solidFill>
                <a:latin typeface="Trebuchet MS" panose="020B0603020202020204" pitchFamily="34" charset="0"/>
                <a:ea typeface="Georgia"/>
                <a:cs typeface="Georgia"/>
                <a:sym typeface="Georgia"/>
              </a:rPr>
              <a:t>globalisation</a:t>
            </a:r>
            <a:r>
              <a:rPr lang="en-GB" sz="1400" dirty="0">
                <a:solidFill>
                  <a:srgbClr val="000000"/>
                </a:solidFill>
                <a:latin typeface="Trebuchet MS" panose="020B0603020202020204" pitchFamily="34" charset="0"/>
                <a:ea typeface="Georgia"/>
                <a:cs typeface="Georgia"/>
                <a:sym typeface="Georgia"/>
              </a:rPr>
              <a:t>.</a:t>
            </a: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When did modern globalisation start?</a:t>
            </a:r>
            <a:endParaRPr sz="1400" dirty="0">
              <a:solidFill>
                <a:srgbClr val="000000"/>
              </a:solidFill>
              <a:latin typeface="Trebuchet MS" panose="020B0603020202020204" pitchFamily="34" charset="0"/>
              <a:ea typeface="Georgia"/>
              <a:cs typeface="Georgia"/>
              <a:sym typeface="Georgia"/>
            </a:endParaRPr>
          </a:p>
          <a:p>
            <a:pPr indent="-317500">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What is the history of globalisation so far?</a:t>
            </a:r>
          </a:p>
          <a:p>
            <a:pPr marL="457200" lvl="0" indent="-317500" algn="l" rtl="0">
              <a:spcBef>
                <a:spcPts val="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How have certain technologies sped up/contributed to globalisation?</a:t>
            </a: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Consolidate your research into your own, clear definition and summary of globalisation, making sure to use the word “flow/s” at least once- this will form the introduction of your written assignment. Write up  your own definition below using your research:</a:t>
            </a:r>
            <a:endParaRPr sz="1400" dirty="0">
              <a:solidFill>
                <a:srgbClr val="000000"/>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3"/>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FF0000"/>
                </a:solidFill>
                <a:latin typeface="Century Gothic" panose="020B0502020202020204" pitchFamily="34" charset="0"/>
                <a:ea typeface="Georgia"/>
                <a:cs typeface="Georgia"/>
                <a:sym typeface="Georgia"/>
              </a:rPr>
              <a:t>Defining globalisation</a:t>
            </a:r>
            <a:endParaRPr b="1" i="1" dirty="0">
              <a:ln w="15875">
                <a:solidFill>
                  <a:schemeClr val="tx1"/>
                </a:solidFill>
              </a:ln>
              <a:solidFill>
                <a:srgbClr val="FF0000"/>
              </a:solidFill>
              <a:latin typeface="Century Gothic" panose="020B0502020202020204" pitchFamily="34" charset="0"/>
              <a:ea typeface="Georgia"/>
              <a:cs typeface="Georgia"/>
              <a:sym typeface="Georgia"/>
            </a:endParaRPr>
          </a:p>
        </p:txBody>
      </p:sp>
      <p:sp>
        <p:nvSpPr>
          <p:cNvPr id="6" name="TextBox 5">
            <a:extLst>
              <a:ext uri="{FF2B5EF4-FFF2-40B4-BE49-F238E27FC236}">
                <a16:creationId xmlns:a16="http://schemas.microsoft.com/office/drawing/2014/main" id="{1FFB37A2-7EB6-4D34-B760-920FB515A175}"/>
              </a:ext>
            </a:extLst>
          </p:cNvPr>
          <p:cNvSpPr txBox="1"/>
          <p:nvPr/>
        </p:nvSpPr>
        <p:spPr>
          <a:xfrm>
            <a:off x="1085850" y="5769340"/>
            <a:ext cx="4686149" cy="1200329"/>
          </a:xfrm>
          <a:prstGeom prst="rect">
            <a:avLst/>
          </a:prstGeom>
          <a:solidFill>
            <a:srgbClr val="92D050"/>
          </a:solidFill>
          <a:ln w="38100">
            <a:solidFill>
              <a:srgbClr val="00B050"/>
            </a:solidFill>
            <a:prstDash val="sysDot"/>
          </a:ln>
        </p:spPr>
        <p:txBody>
          <a:bodyPr wrap="square" rtlCol="0">
            <a:spAutoFit/>
          </a:bodyPr>
          <a:lstStyle/>
          <a:p>
            <a:r>
              <a:rPr lang="en-GB" sz="1800" dirty="0">
                <a:latin typeface="Trebuchet MS" panose="020B0603020202020204" pitchFamily="34" charset="0"/>
              </a:rPr>
              <a:t>“The whole of the global economy is based on supplying the cravings of 2% of the world's population” </a:t>
            </a:r>
          </a:p>
          <a:p>
            <a:r>
              <a:rPr lang="en-GB" sz="1800" dirty="0">
                <a:latin typeface="Trebuchet MS" panose="020B0603020202020204" pitchFamily="34" charset="0"/>
              </a:rPr>
              <a:t>			        Bill Bryson.</a:t>
            </a:r>
          </a:p>
        </p:txBody>
      </p:sp>
      <p:sp>
        <p:nvSpPr>
          <p:cNvPr id="7" name="Rectangle 6">
            <a:extLst>
              <a:ext uri="{FF2B5EF4-FFF2-40B4-BE49-F238E27FC236}">
                <a16:creationId xmlns:a16="http://schemas.microsoft.com/office/drawing/2014/main" id="{A627BCD7-896C-45A0-94E1-F01C612F7085}"/>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1</a:t>
            </a:r>
          </a:p>
        </p:txBody>
      </p:sp>
    </p:spTree>
    <p:extLst>
      <p:ext uri="{BB962C8B-B14F-4D97-AF65-F5344CB8AC3E}">
        <p14:creationId xmlns:p14="http://schemas.microsoft.com/office/powerpoint/2010/main" val="1260571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8EEA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600" dirty="0">
                <a:solidFill>
                  <a:schemeClr val="tx1"/>
                </a:solidFill>
                <a:latin typeface="Trebuchet MS" panose="020B0603020202020204" pitchFamily="34" charset="0"/>
                <a:ea typeface="Georgia"/>
                <a:cs typeface="Georgia"/>
                <a:sym typeface="Georgia"/>
              </a:rPr>
              <a:t>It took 1,000 years for the invention of paper to spread from China to Europe. Nowadays, in a world that has become more integrated, innovations spread faster and through many channels.</a:t>
            </a:r>
          </a:p>
          <a:p>
            <a:pPr marL="0" lvl="0" indent="0">
              <a:buNone/>
            </a:pPr>
            <a:endParaRPr lang="en-GB" sz="1600" dirty="0">
              <a:solidFill>
                <a:schemeClr val="tx1"/>
              </a:solidFill>
              <a:latin typeface="Trebuchet MS" panose="020B0603020202020204" pitchFamily="34" charset="0"/>
              <a:ea typeface="Georgia"/>
              <a:cs typeface="Georgia"/>
              <a:sym typeface="Georgia"/>
            </a:endParaRPr>
          </a:p>
          <a:p>
            <a:pPr marL="0" lvl="0" indent="0">
              <a:buNone/>
            </a:pPr>
            <a:r>
              <a:rPr lang="en-GB" sz="1600" dirty="0">
                <a:solidFill>
                  <a:schemeClr val="tx1"/>
                </a:solidFill>
                <a:latin typeface="Trebuchet MS" panose="020B0603020202020204" pitchFamily="34" charset="0"/>
                <a:ea typeface="Georgia"/>
                <a:cs typeface="Georgia"/>
                <a:sym typeface="Georgia"/>
              </a:rPr>
              <a:t>Globalisation is all about FLOWS, and the flows of ideas and technology are key:</a:t>
            </a:r>
          </a:p>
          <a:p>
            <a:pPr marL="0" lvl="0" indent="0">
              <a:buNone/>
            </a:pPr>
            <a:endParaRPr lang="en-GB" sz="1600" dirty="0">
              <a:solidFill>
                <a:schemeClr val="tx1"/>
              </a:solidFill>
              <a:latin typeface="Trebuchet MS" panose="020B0603020202020204" pitchFamily="34" charset="0"/>
              <a:ea typeface="Georgia"/>
              <a:cs typeface="Georgia"/>
              <a:sym typeface="Georgia"/>
            </a:endParaRPr>
          </a:p>
          <a:p>
            <a:pPr marL="342900" lvl="0">
              <a:buClr>
                <a:schemeClr val="tx1"/>
              </a:buClr>
              <a:buAutoNum type="arabicPeriod"/>
            </a:pPr>
            <a:r>
              <a:rPr lang="en-GB" sz="1600" dirty="0">
                <a:solidFill>
                  <a:schemeClr val="tx1"/>
                </a:solidFill>
                <a:latin typeface="Trebuchet MS" panose="020B0603020202020204" pitchFamily="34" charset="0"/>
                <a:ea typeface="Georgia"/>
                <a:cs typeface="Georgia"/>
                <a:sym typeface="Georgia"/>
              </a:rPr>
              <a:t>Read: </a:t>
            </a:r>
            <a:r>
              <a:rPr lang="en-GB" sz="16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https://blogs.imf.org/2018/04/09/globalization-helps-spread-knowledge-and-technology-across-borders/</a:t>
            </a:r>
            <a:r>
              <a:rPr lang="en-GB" sz="1600" dirty="0">
                <a:solidFill>
                  <a:schemeClr val="tx1"/>
                </a:solidFill>
                <a:latin typeface="Trebuchet MS" panose="020B0603020202020204" pitchFamily="34" charset="0"/>
              </a:rPr>
              <a:t> and make notes on how the spread of technology has been beneficial.</a:t>
            </a:r>
          </a:p>
          <a:p>
            <a:pPr marL="342900" lvl="0">
              <a:buClr>
                <a:schemeClr val="tx1"/>
              </a:buClr>
              <a:buAutoNum type="arabicPeriod"/>
            </a:pPr>
            <a:r>
              <a:rPr lang="en-GB" sz="1600" dirty="0">
                <a:solidFill>
                  <a:schemeClr val="tx1"/>
                </a:solidFill>
                <a:latin typeface="Trebuchet MS" panose="020B0603020202020204" pitchFamily="34" charset="0"/>
                <a:ea typeface="Georgia"/>
                <a:cs typeface="Georgia"/>
                <a:sym typeface="Georgia"/>
              </a:rPr>
              <a:t>This article covers 10 medical innovations which are saving lives across the world - </a:t>
            </a:r>
            <a:r>
              <a:rPr lang="en-GB" sz="16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https://medicalfuturist.com/the-10-most-innovative-health-technologies-saving-millions-in-the-developing-world/</a:t>
            </a:r>
            <a:r>
              <a:rPr lang="en-GB" sz="1600" dirty="0">
                <a:solidFill>
                  <a:schemeClr val="tx1"/>
                </a:solidFill>
                <a:latin typeface="Trebuchet MS" panose="020B0603020202020204" pitchFamily="34" charset="0"/>
              </a:rPr>
              <a:t>. Read the article, chose 3 and prove how globalisation can be a force for good!</a:t>
            </a:r>
          </a:p>
          <a:p>
            <a:pPr marL="342900" lvl="0">
              <a:buClr>
                <a:schemeClr val="tx1"/>
              </a:buClr>
              <a:buAutoNum type="arabicPeriod"/>
            </a:pPr>
            <a:r>
              <a:rPr lang="en-GB" sz="1600" dirty="0">
                <a:solidFill>
                  <a:schemeClr val="tx1"/>
                </a:solidFill>
                <a:latin typeface="Trebuchet MS" panose="020B0603020202020204" pitchFamily="34" charset="0"/>
                <a:ea typeface="Georgia"/>
                <a:cs typeface="Georgia"/>
                <a:sym typeface="Georgia"/>
              </a:rPr>
              <a:t>CHALLENGE: </a:t>
            </a:r>
            <a:r>
              <a:rPr lang="en-GB" sz="16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https://www.forbes.com/sites/forbestechcouncil/2018/08/23/ai-for-humanity-using-ai-to-make-a-positive-impact-in-developing-countries-2/#f5d94e71b08a</a:t>
            </a:r>
            <a:endParaRPr sz="16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6"/>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C00000"/>
                </a:solidFill>
                <a:latin typeface="Century Gothic" panose="020B0502020202020204" pitchFamily="34" charset="0"/>
                <a:ea typeface="Georgia"/>
                <a:cs typeface="Georgia"/>
                <a:sym typeface="Georgia"/>
              </a:rPr>
              <a:t>Technology!</a:t>
            </a:r>
            <a:endParaRPr b="1" i="1" dirty="0">
              <a:ln w="15875">
                <a:solidFill>
                  <a:schemeClr val="tx1"/>
                </a:solidFill>
              </a:ln>
              <a:solidFill>
                <a:srgbClr val="C00000"/>
              </a:solidFill>
              <a:latin typeface="Century Gothic" panose="020B0502020202020204" pitchFamily="34" charset="0"/>
              <a:ea typeface="Georgia"/>
              <a:cs typeface="Georgia"/>
              <a:sym typeface="Georgia"/>
            </a:endParaRPr>
          </a:p>
        </p:txBody>
      </p:sp>
      <p:sp>
        <p:nvSpPr>
          <p:cNvPr id="2" name="Arrow: Down 1">
            <a:extLst>
              <a:ext uri="{FF2B5EF4-FFF2-40B4-BE49-F238E27FC236}">
                <a16:creationId xmlns:a16="http://schemas.microsoft.com/office/drawing/2014/main" id="{E73C758D-BBC3-48F8-8B27-12600A1340BD}"/>
              </a:ext>
            </a:extLst>
          </p:cNvPr>
          <p:cNvSpPr/>
          <p:nvPr/>
        </p:nvSpPr>
        <p:spPr>
          <a:xfrm>
            <a:off x="2931811" y="8149771"/>
            <a:ext cx="994228" cy="827315"/>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pic>
        <p:nvPicPr>
          <p:cNvPr id="6" name="Picture 5">
            <a:extLst>
              <a:ext uri="{FF2B5EF4-FFF2-40B4-BE49-F238E27FC236}">
                <a16:creationId xmlns:a16="http://schemas.microsoft.com/office/drawing/2014/main" id="{131752FD-B46D-42C6-B208-FA187026256B}"/>
              </a:ext>
            </a:extLst>
          </p:cNvPr>
          <p:cNvPicPr>
            <a:picLocks/>
          </p:cNvPicPr>
          <p:nvPr/>
        </p:nvPicPr>
        <p:blipFill>
          <a:blip r:embed="rId7"/>
          <a:stretch>
            <a:fillRect/>
          </a:stretch>
        </p:blipFill>
        <p:spPr>
          <a:xfrm>
            <a:off x="4682063" y="6880678"/>
            <a:ext cx="808264" cy="869950"/>
          </a:xfrm>
          <a:prstGeom prst="rect">
            <a:avLst/>
          </a:prstGeom>
        </p:spPr>
      </p:pic>
      <p:pic>
        <p:nvPicPr>
          <p:cNvPr id="7" name="Picture 6">
            <a:extLst>
              <a:ext uri="{FF2B5EF4-FFF2-40B4-BE49-F238E27FC236}">
                <a16:creationId xmlns:a16="http://schemas.microsoft.com/office/drawing/2014/main" id="{4B8A9915-E3D9-41CA-8717-572BBD648B32}"/>
              </a:ext>
            </a:extLst>
          </p:cNvPr>
          <p:cNvPicPr>
            <a:picLocks/>
          </p:cNvPicPr>
          <p:nvPr/>
        </p:nvPicPr>
        <p:blipFill>
          <a:blip r:embed="rId8"/>
          <a:stretch>
            <a:fillRect/>
          </a:stretch>
        </p:blipFill>
        <p:spPr>
          <a:xfrm>
            <a:off x="5423886" y="6880678"/>
            <a:ext cx="810000" cy="871200"/>
          </a:xfrm>
          <a:prstGeom prst="rect">
            <a:avLst/>
          </a:prstGeom>
        </p:spPr>
      </p:pic>
      <p:sp>
        <p:nvSpPr>
          <p:cNvPr id="3" name="Rectangle 2">
            <a:extLst>
              <a:ext uri="{FF2B5EF4-FFF2-40B4-BE49-F238E27FC236}">
                <a16:creationId xmlns:a16="http://schemas.microsoft.com/office/drawing/2014/main" id="{D845D793-7540-4FF7-978E-8CA56E41F684}"/>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2</a:t>
            </a:r>
          </a:p>
        </p:txBody>
      </p:sp>
      <p:pic>
        <p:nvPicPr>
          <p:cNvPr id="4" name="Picture 3">
            <a:extLst>
              <a:ext uri="{FF2B5EF4-FFF2-40B4-BE49-F238E27FC236}">
                <a16:creationId xmlns:a16="http://schemas.microsoft.com/office/drawing/2014/main" id="{D4607543-BF4B-4E37-BAC9-51A194A11859}"/>
              </a:ext>
            </a:extLst>
          </p:cNvPr>
          <p:cNvPicPr>
            <a:picLocks/>
          </p:cNvPicPr>
          <p:nvPr/>
        </p:nvPicPr>
        <p:blipFill>
          <a:blip r:embed="rId9"/>
          <a:stretch>
            <a:fillRect/>
          </a:stretch>
        </p:blipFill>
        <p:spPr>
          <a:xfrm>
            <a:off x="1556302" y="718048"/>
            <a:ext cx="769455" cy="791974"/>
          </a:xfrm>
          <a:prstGeom prst="rect">
            <a:avLst/>
          </a:prstGeom>
        </p:spPr>
      </p:pic>
      <p:pic>
        <p:nvPicPr>
          <p:cNvPr id="10" name="Picture 9">
            <a:extLst>
              <a:ext uri="{FF2B5EF4-FFF2-40B4-BE49-F238E27FC236}">
                <a16:creationId xmlns:a16="http://schemas.microsoft.com/office/drawing/2014/main" id="{94FEFB54-3C42-4F56-B403-B2A1A06F254C}"/>
              </a:ext>
            </a:extLst>
          </p:cNvPr>
          <p:cNvPicPr>
            <a:picLocks/>
          </p:cNvPicPr>
          <p:nvPr/>
        </p:nvPicPr>
        <p:blipFill>
          <a:blip r:embed="rId9"/>
          <a:stretch>
            <a:fillRect/>
          </a:stretch>
        </p:blipFill>
        <p:spPr>
          <a:xfrm>
            <a:off x="4532245" y="718048"/>
            <a:ext cx="769455" cy="791974"/>
          </a:xfrm>
          <a:prstGeom prst="rect">
            <a:avLst/>
          </a:prstGeom>
        </p:spPr>
      </p:pic>
      <p:sp>
        <p:nvSpPr>
          <p:cNvPr id="11" name="Rectangle 10">
            <a:extLst>
              <a:ext uri="{FF2B5EF4-FFF2-40B4-BE49-F238E27FC236}">
                <a16:creationId xmlns:a16="http://schemas.microsoft.com/office/drawing/2014/main" id="{72BE3C2A-D995-4BC4-ABD3-2F5E56969836}"/>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 &amp; LOSERS”</a:t>
            </a:r>
          </a:p>
        </p:txBody>
      </p:sp>
    </p:spTree>
    <p:extLst>
      <p:ext uri="{BB962C8B-B14F-4D97-AF65-F5344CB8AC3E}">
        <p14:creationId xmlns:p14="http://schemas.microsoft.com/office/powerpoint/2010/main" val="2935174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(1)</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extLst>
              <p:ext uri="{D42A27DB-BD31-4B8C-83A1-F6EECF244321}">
                <p14:modId xmlns:p14="http://schemas.microsoft.com/office/powerpoint/2010/main" val="3797075292"/>
              </p:ext>
            </p:extLst>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val="20000"/>
                    </a:ext>
                  </a:extLst>
                </a:gridCol>
                <a:gridCol w="3225027">
                  <a:extLst>
                    <a:ext uri="{9D8B030D-6E8A-4147-A177-3AD203B41FA5}">
                      <a16:colId xmlns:a16="http://schemas.microsoft.com/office/drawing/2014/main"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8D7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400" dirty="0">
                <a:solidFill>
                  <a:schemeClr val="tx1"/>
                </a:solidFill>
                <a:latin typeface="Trebuchet MS" panose="020B0603020202020204" pitchFamily="34" charset="0"/>
                <a:ea typeface="Georgia"/>
                <a:cs typeface="Georgia"/>
                <a:sym typeface="Georgia"/>
              </a:rPr>
              <a:t>Whilst the spread of technology undoubtedly brings with it great rewards, it is not without its disadvantages…</a:t>
            </a:r>
          </a:p>
          <a:p>
            <a:pPr marL="0" lvl="0" indent="0">
              <a:buNone/>
            </a:pPr>
            <a:endParaRPr lang="en-GB" sz="1400" dirty="0">
              <a:solidFill>
                <a:schemeClr val="tx1"/>
              </a:solidFill>
              <a:latin typeface="Trebuchet MS" panose="020B0603020202020204" pitchFamily="34" charset="0"/>
              <a:ea typeface="Georgia"/>
              <a:cs typeface="Georgia"/>
              <a:sym typeface="Georgia"/>
            </a:endParaRPr>
          </a:p>
          <a:p>
            <a:pPr marL="342900" lvl="0">
              <a:buClr>
                <a:schemeClr val="tx1"/>
              </a:buClr>
              <a:buSzPct val="115000"/>
              <a:buFont typeface="+mj-lt"/>
              <a:buAutoNum type="arabicPeriod"/>
            </a:pPr>
            <a:r>
              <a:rPr lang="en-GB" sz="14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https://thriveglobal.com/stories/why-developing-countries-will-be-left-behind-by-automation/</a:t>
            </a:r>
            <a:endParaRPr lang="en-GB" sz="1400" dirty="0">
              <a:solidFill>
                <a:schemeClr val="tx1"/>
              </a:solidFill>
              <a:latin typeface="Trebuchet MS" panose="020B0603020202020204" pitchFamily="34" charset="0"/>
            </a:endParaRPr>
          </a:p>
          <a:p>
            <a:pPr marL="342900" lvl="0">
              <a:buClr>
                <a:schemeClr val="tx1"/>
              </a:buClr>
              <a:buSzPct val="115000"/>
              <a:buFont typeface="+mj-lt"/>
              <a:buAutoNum type="arabicPeriod"/>
            </a:pPr>
            <a:r>
              <a:rPr lang="en-GB" sz="14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https://www.weforum.org/agenda/2016/11/in-the-developing-world-two-thirds-of-jobs-could-be-lost-to-robots</a:t>
            </a:r>
            <a:endParaRPr lang="en-GB" sz="1400" dirty="0">
              <a:solidFill>
                <a:schemeClr val="tx1"/>
              </a:solidFill>
              <a:latin typeface="Trebuchet MS" panose="020B0603020202020204" pitchFamily="34" charset="0"/>
            </a:endParaRPr>
          </a:p>
          <a:p>
            <a:pPr marL="342900" lvl="0">
              <a:buClr>
                <a:schemeClr val="tx1"/>
              </a:buClr>
              <a:buSzPct val="115000"/>
              <a:buFont typeface="+mj-lt"/>
              <a:buAutoNum type="arabicPeriod"/>
            </a:pPr>
            <a:r>
              <a:rPr lang="en-GB" sz="14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https://www.bbc.co.uk/news/business-47852589</a:t>
            </a:r>
            <a:endParaRPr lang="en-GB" sz="1400" dirty="0">
              <a:solidFill>
                <a:schemeClr val="tx1"/>
              </a:solidFill>
              <a:latin typeface="Trebuchet MS" panose="020B0603020202020204" pitchFamily="34" charset="0"/>
            </a:endParaRPr>
          </a:p>
          <a:p>
            <a:pPr marL="342900" lvl="0">
              <a:buClr>
                <a:schemeClr val="tx1"/>
              </a:buClr>
              <a:buSzPct val="115000"/>
              <a:buFont typeface="+mj-lt"/>
              <a:buAutoNum type="arabicPeriod"/>
            </a:pPr>
            <a:r>
              <a:rPr lang="en-GB" sz="14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https://www.weforum.org/agenda/2018/07/robots-robots-everywhere-what-does-it-mean-for-developing-countries</a:t>
            </a:r>
            <a:endParaRPr lang="en-GB" sz="1400" dirty="0">
              <a:solidFill>
                <a:schemeClr val="tx1"/>
              </a:solidFill>
              <a:latin typeface="Trebuchet MS" panose="020B0603020202020204" pitchFamily="34" charset="0"/>
            </a:endParaRPr>
          </a:p>
          <a:p>
            <a:pPr marL="342900" lvl="0">
              <a:buClr>
                <a:schemeClr val="tx1"/>
              </a:buClr>
              <a:buSzPct val="115000"/>
              <a:buFont typeface="+mj-lt"/>
              <a:buAutoNum type="arabicPeriod"/>
            </a:pPr>
            <a:r>
              <a:rPr lang="en-GB" sz="140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https://www.bloomberg.com/opinion/articles/2018-09-17/artificial-intelligence-threatens-jobs-in-developing-world</a:t>
            </a:r>
            <a:endParaRPr lang="en-GB" sz="1400" dirty="0">
              <a:solidFill>
                <a:schemeClr val="tx1"/>
              </a:solidFill>
              <a:latin typeface="Trebuchet MS" panose="020B0603020202020204" pitchFamily="34" charset="0"/>
            </a:endParaRPr>
          </a:p>
          <a:p>
            <a:pPr marL="342900" lvl="0">
              <a:buFont typeface="+mj-lt"/>
              <a:buAutoNum type="arabicPeriod"/>
            </a:pPr>
            <a:endParaRPr lang="en-GB" sz="1400" dirty="0">
              <a:solidFill>
                <a:schemeClr val="tx1"/>
              </a:solidFill>
              <a:latin typeface="Trebuchet MS" panose="020B0603020202020204" pitchFamily="34" charset="0"/>
            </a:endParaRPr>
          </a:p>
          <a:p>
            <a:pPr marL="342900" lvl="0">
              <a:buFont typeface="+mj-lt"/>
              <a:buAutoNum type="arabicPeriod"/>
            </a:pPr>
            <a:endParaRPr lang="en-GB" sz="1400" dirty="0">
              <a:solidFill>
                <a:schemeClr val="tx1"/>
              </a:solidFill>
              <a:latin typeface="Trebuchet MS" panose="020B0603020202020204" pitchFamily="34" charset="0"/>
            </a:endParaRPr>
          </a:p>
          <a:p>
            <a:pPr marL="0" lvl="0" indent="0">
              <a:buNone/>
            </a:pPr>
            <a:r>
              <a:rPr lang="en-GB" sz="1400" dirty="0">
                <a:solidFill>
                  <a:schemeClr val="tx1"/>
                </a:solidFill>
                <a:latin typeface="Trebuchet MS" panose="020B0603020202020204" pitchFamily="34" charset="0"/>
              </a:rPr>
              <a:t>Pick any </a:t>
            </a:r>
            <a:r>
              <a:rPr lang="en-GB" sz="1400" b="1" u="sng" dirty="0">
                <a:solidFill>
                  <a:schemeClr val="tx1"/>
                </a:solidFill>
                <a:latin typeface="Trebuchet MS" panose="020B0603020202020204" pitchFamily="34" charset="0"/>
              </a:rPr>
              <a:t>two</a:t>
            </a:r>
            <a:r>
              <a:rPr lang="en-GB" sz="1400" dirty="0">
                <a:solidFill>
                  <a:schemeClr val="tx1"/>
                </a:solidFill>
                <a:latin typeface="Trebuchet MS" panose="020B0603020202020204" pitchFamily="34" charset="0"/>
              </a:rPr>
              <a:t> of the above articles and consider the following questions as you make notes on the next page:</a:t>
            </a:r>
          </a:p>
          <a:p>
            <a:pPr marL="0" lvl="0" indent="0">
              <a:buNone/>
            </a:pPr>
            <a:endParaRPr lang="en-GB" sz="1400" dirty="0">
              <a:solidFill>
                <a:schemeClr val="tx1"/>
              </a:solidFill>
              <a:latin typeface="Trebuchet MS" panose="020B0603020202020204" pitchFamily="34" charset="0"/>
            </a:endParaRPr>
          </a:p>
          <a:p>
            <a:pPr marL="285750" lvl="0" indent="-285750">
              <a:buClr>
                <a:schemeClr val="tx1"/>
              </a:buClr>
              <a:buFont typeface="Arial" panose="020B0604020202020204" pitchFamily="34" charset="0"/>
              <a:buChar char="•"/>
            </a:pPr>
            <a:r>
              <a:rPr lang="en-GB" sz="1400" dirty="0">
                <a:solidFill>
                  <a:schemeClr val="tx1"/>
                </a:solidFill>
                <a:latin typeface="Trebuchet MS" panose="020B0603020202020204" pitchFamily="34" charset="0"/>
              </a:rPr>
              <a:t>Why does the spread of technology threaten developing countries?</a:t>
            </a:r>
          </a:p>
          <a:p>
            <a:pPr marL="285750" lvl="0" indent="-285750">
              <a:buClr>
                <a:schemeClr val="tx1"/>
              </a:buClr>
              <a:buFont typeface="Arial" panose="020B0604020202020204" pitchFamily="34" charset="0"/>
              <a:buChar char="•"/>
            </a:pPr>
            <a:r>
              <a:rPr lang="en-GB" sz="1400" dirty="0">
                <a:solidFill>
                  <a:schemeClr val="tx1"/>
                </a:solidFill>
                <a:latin typeface="Trebuchet MS" panose="020B0603020202020204" pitchFamily="34" charset="0"/>
              </a:rPr>
              <a:t>What solutions can be used to combat this?</a:t>
            </a:r>
          </a:p>
          <a:p>
            <a:pPr marL="285750" lvl="0" indent="-285750">
              <a:buClr>
                <a:schemeClr val="tx1"/>
              </a:buClr>
              <a:buFont typeface="Arial" panose="020B0604020202020204" pitchFamily="34" charset="0"/>
              <a:buChar char="•"/>
            </a:pPr>
            <a:r>
              <a:rPr lang="en-GB" sz="1400" dirty="0">
                <a:solidFill>
                  <a:schemeClr val="tx1"/>
                </a:solidFill>
                <a:latin typeface="Trebuchet MS" panose="020B0603020202020204" pitchFamily="34" charset="0"/>
              </a:rPr>
              <a:t>Why is the manufacturing industry so important to developing countries?</a:t>
            </a:r>
          </a:p>
          <a:p>
            <a:pPr marL="285750" lvl="0" indent="-285750">
              <a:buClr>
                <a:schemeClr val="tx1"/>
              </a:buClr>
              <a:buFont typeface="Arial" panose="020B0604020202020204" pitchFamily="34" charset="0"/>
              <a:buChar char="•"/>
            </a:pPr>
            <a:r>
              <a:rPr lang="en-GB" sz="1400" dirty="0">
                <a:solidFill>
                  <a:schemeClr val="tx1"/>
                </a:solidFill>
                <a:latin typeface="Trebuchet MS" panose="020B0603020202020204" pitchFamily="34" charset="0"/>
              </a:rPr>
              <a:t>On balance, do new technologies present more advantages or more disadvantages to developing countries?</a:t>
            </a: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8"/>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00B0F0"/>
                </a:solidFill>
                <a:latin typeface="Century Gothic" panose="020B0502020202020204" pitchFamily="34" charset="0"/>
                <a:ea typeface="Georgia"/>
                <a:cs typeface="Georgia"/>
                <a:sym typeface="Georgia"/>
              </a:rPr>
              <a:t>Technology!</a:t>
            </a:r>
            <a:endParaRPr b="1" i="1" dirty="0">
              <a:ln w="15875">
                <a:solidFill>
                  <a:schemeClr val="tx1"/>
                </a:solidFill>
              </a:ln>
              <a:solidFill>
                <a:srgbClr val="00B0F0"/>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81AB8799-5A76-453A-8478-482A64825EF6}"/>
              </a:ext>
            </a:extLst>
          </p:cNvPr>
          <p:cNvSpPr/>
          <p:nvPr/>
        </p:nvSpPr>
        <p:spPr>
          <a:xfrm>
            <a:off x="2931811" y="8149771"/>
            <a:ext cx="994228" cy="827315"/>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pic>
        <p:nvPicPr>
          <p:cNvPr id="7" name="Picture 6">
            <a:extLst>
              <a:ext uri="{FF2B5EF4-FFF2-40B4-BE49-F238E27FC236}">
                <a16:creationId xmlns:a16="http://schemas.microsoft.com/office/drawing/2014/main" id="{4B64D234-DB7F-48D3-9D34-009750D2D13F}"/>
              </a:ext>
            </a:extLst>
          </p:cNvPr>
          <p:cNvPicPr>
            <a:picLocks/>
          </p:cNvPicPr>
          <p:nvPr/>
        </p:nvPicPr>
        <p:blipFill>
          <a:blip r:embed="rId9"/>
          <a:stretch>
            <a:fillRect/>
          </a:stretch>
        </p:blipFill>
        <p:spPr>
          <a:xfrm>
            <a:off x="4837793" y="6786680"/>
            <a:ext cx="808264" cy="869950"/>
          </a:xfrm>
          <a:prstGeom prst="rect">
            <a:avLst/>
          </a:prstGeom>
        </p:spPr>
      </p:pic>
      <p:pic>
        <p:nvPicPr>
          <p:cNvPr id="9" name="Picture 8">
            <a:extLst>
              <a:ext uri="{FF2B5EF4-FFF2-40B4-BE49-F238E27FC236}">
                <a16:creationId xmlns:a16="http://schemas.microsoft.com/office/drawing/2014/main" id="{1C5213F3-CAF6-4B17-93FD-C475C73E9089}"/>
              </a:ext>
            </a:extLst>
          </p:cNvPr>
          <p:cNvPicPr>
            <a:picLocks/>
          </p:cNvPicPr>
          <p:nvPr/>
        </p:nvPicPr>
        <p:blipFill>
          <a:blip r:embed="rId10"/>
          <a:stretch>
            <a:fillRect/>
          </a:stretch>
        </p:blipFill>
        <p:spPr>
          <a:xfrm>
            <a:off x="5579616" y="6786680"/>
            <a:ext cx="810000" cy="871200"/>
          </a:xfrm>
          <a:prstGeom prst="rect">
            <a:avLst/>
          </a:prstGeom>
        </p:spPr>
      </p:pic>
      <p:sp>
        <p:nvSpPr>
          <p:cNvPr id="10" name="Rectangle 9">
            <a:extLst>
              <a:ext uri="{FF2B5EF4-FFF2-40B4-BE49-F238E27FC236}">
                <a16:creationId xmlns:a16="http://schemas.microsoft.com/office/drawing/2014/main" id="{9C097D17-7743-4C50-926E-5B20E4457ED2}"/>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3</a:t>
            </a:r>
          </a:p>
        </p:txBody>
      </p:sp>
      <p:pic>
        <p:nvPicPr>
          <p:cNvPr id="11" name="Picture 10">
            <a:extLst>
              <a:ext uri="{FF2B5EF4-FFF2-40B4-BE49-F238E27FC236}">
                <a16:creationId xmlns:a16="http://schemas.microsoft.com/office/drawing/2014/main" id="{BF5E4312-3F90-4AE4-AC72-851CF5A79AE4}"/>
              </a:ext>
            </a:extLst>
          </p:cNvPr>
          <p:cNvPicPr>
            <a:picLocks/>
          </p:cNvPicPr>
          <p:nvPr/>
        </p:nvPicPr>
        <p:blipFill>
          <a:blip r:embed="rId11"/>
          <a:stretch>
            <a:fillRect/>
          </a:stretch>
        </p:blipFill>
        <p:spPr>
          <a:xfrm>
            <a:off x="1556302" y="718048"/>
            <a:ext cx="769455" cy="791974"/>
          </a:xfrm>
          <a:prstGeom prst="rect">
            <a:avLst/>
          </a:prstGeom>
        </p:spPr>
      </p:pic>
      <p:pic>
        <p:nvPicPr>
          <p:cNvPr id="12" name="Picture 11">
            <a:extLst>
              <a:ext uri="{FF2B5EF4-FFF2-40B4-BE49-F238E27FC236}">
                <a16:creationId xmlns:a16="http://schemas.microsoft.com/office/drawing/2014/main" id="{3CE22D9E-4F61-4ADF-ABB9-A747685E2258}"/>
              </a:ext>
            </a:extLst>
          </p:cNvPr>
          <p:cNvPicPr>
            <a:picLocks/>
          </p:cNvPicPr>
          <p:nvPr/>
        </p:nvPicPr>
        <p:blipFill>
          <a:blip r:embed="rId11"/>
          <a:stretch>
            <a:fillRect/>
          </a:stretch>
        </p:blipFill>
        <p:spPr>
          <a:xfrm>
            <a:off x="4532245" y="718048"/>
            <a:ext cx="769455" cy="791974"/>
          </a:xfrm>
          <a:prstGeom prst="rect">
            <a:avLst/>
          </a:prstGeom>
        </p:spPr>
      </p:pic>
      <p:sp>
        <p:nvSpPr>
          <p:cNvPr id="13" name="Rectangle 12">
            <a:extLst>
              <a:ext uri="{FF2B5EF4-FFF2-40B4-BE49-F238E27FC236}">
                <a16:creationId xmlns:a16="http://schemas.microsoft.com/office/drawing/2014/main" id="{236F9883-94ED-4EB1-A8C3-EEC1BC89655F}"/>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 &amp; </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LOSERS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p>
        </p:txBody>
      </p:sp>
    </p:spTree>
    <p:extLst>
      <p:ext uri="{BB962C8B-B14F-4D97-AF65-F5344CB8AC3E}">
        <p14:creationId xmlns:p14="http://schemas.microsoft.com/office/powerpoint/2010/main" val="286649136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51B995F-B6C1-4A0A-A398-5BE913121261}">
  <we:reference id="wa104381063" version="1.0.0.1" store="en-001" storeType="OMEX"/>
  <we:alternateReferences>
    <we:reference id="WA104381063" version="1.0.0.1" store="en-00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8DA9739416E6479FE49FF3976E3F12" ma:contentTypeVersion="29" ma:contentTypeDescription="Create a new document." ma:contentTypeScope="" ma:versionID="fe92754cf3f71547fe69d719b11b9dc4">
  <xsd:schema xmlns:xsd="http://www.w3.org/2001/XMLSchema" xmlns:xs="http://www.w3.org/2001/XMLSchema" xmlns:p="http://schemas.microsoft.com/office/2006/metadata/properties" xmlns:ns3="212aae83-5ed4-4235-b01e-2ed975271c00" xmlns:ns4="15fd1d46-9ba3-41bf-b558-d1e6d84d47da" targetNamespace="http://schemas.microsoft.com/office/2006/metadata/properties" ma:root="true" ma:fieldsID="7c9e322547ac677d93a3098a7aac3c0d" ns3:_="" ns4:_="">
    <xsd:import namespace="212aae83-5ed4-4235-b01e-2ed975271c00"/>
    <xsd:import namespace="15fd1d46-9ba3-41bf-b558-d1e6d84d47da"/>
    <xsd:element name="properties">
      <xsd:complexType>
        <xsd:sequence>
          <xsd:element name="documentManagement">
            <xsd:complexType>
              <xsd:all>
                <xsd:element ref="ns3:MediaServiceMetadata" minOccurs="0"/>
                <xsd:element ref="ns3:MediaServiceFastMetadata" minOccurs="0"/>
                <xsd:element ref="ns3:MediaServiceAutoTags" minOccurs="0"/>
                <xsd:element ref="ns4:SharedWithUsers" minOccurs="0"/>
                <xsd:element ref="ns4:SharedWithDetails" minOccurs="0"/>
                <xsd:element ref="ns4:SharingHintHash" minOccurs="0"/>
                <xsd:element ref="ns3:MediaServiceOCR" minOccurs="0"/>
                <xsd:element ref="ns3:MediaServiceDateTaken" minOccurs="0"/>
                <xsd:element ref="ns3:NotebookType" minOccurs="0"/>
                <xsd:element ref="ns3:FolderType" minOccurs="0"/>
                <xsd:element ref="ns3:CultureName" minOccurs="0"/>
                <xsd:element ref="ns3:AppVersion" minOccurs="0"/>
                <xsd:element ref="ns3:TeamsChannelId" minOccurs="0"/>
                <xsd:element ref="ns3:Owner" minOccurs="0"/>
                <xsd:element ref="ns3:DefaultSectionNames" minOccurs="0"/>
                <xsd:element ref="ns3:Templates"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2aae83-5ed4-4235-b01e-2ed975271c0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NotebookType" ma:index="16" nillable="true" ma:displayName="Notebook Type" ma:internalName="NotebookType">
      <xsd:simpleType>
        <xsd:restriction base="dms:Text"/>
      </xsd:simpleType>
    </xsd:element>
    <xsd:element name="FolderType" ma:index="17" nillable="true" ma:displayName="Folder Type" ma:internalName="FolderType">
      <xsd:simpleType>
        <xsd:restriction base="dms:Text"/>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msChannelId" ma:index="20" nillable="true" ma:displayName="Teams Channel Id" ma:internalName="TeamsChannelId">
      <xsd:simpleType>
        <xsd:restriction base="dms:Text"/>
      </xsd:simpleType>
    </xsd:element>
    <xsd:element name="Owner" ma:index="21"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22" nillable="true" ma:displayName="Default Section Names" ma:internalName="DefaultSectionNames">
      <xsd:simpleType>
        <xsd:restriction base="dms:Note">
          <xsd:maxLength value="255"/>
        </xsd:restriction>
      </xsd:simpleType>
    </xsd:element>
    <xsd:element name="Templates" ma:index="23" nillable="true" ma:displayName="Templates" ma:internalName="Templates">
      <xsd:simpleType>
        <xsd:restriction base="dms:Note">
          <xsd:maxLength value="255"/>
        </xsd:restriction>
      </xsd:simpleType>
    </xsd:element>
    <xsd:element name="Teachers" ma:index="2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7" nillable="true" ma:displayName="Invited Teachers" ma:internalName="Invited_Teachers">
      <xsd:simpleType>
        <xsd:restriction base="dms:Note">
          <xsd:maxLength value="255"/>
        </xsd:restriction>
      </xsd:simpleType>
    </xsd:element>
    <xsd:element name="Invited_Students" ma:index="28" nillable="true" ma:displayName="Invited Students" ma:internalName="Invited_Students">
      <xsd:simpleType>
        <xsd:restriction base="dms:Note">
          <xsd:maxLength value="255"/>
        </xsd:restriction>
      </xsd:simpleType>
    </xsd:element>
    <xsd:element name="Self_Registration_Enabled" ma:index="29" nillable="true" ma:displayName="Self Registration Enabled" ma:internalName="Self_Registration_Enabled">
      <xsd:simpleType>
        <xsd:restriction base="dms:Boolean"/>
      </xsd:simpleType>
    </xsd:element>
    <xsd:element name="Has_Teacher_Only_SectionGroup" ma:index="30" nillable="true" ma:displayName="Has Teacher Only SectionGroup" ma:internalName="Has_Teacher_Only_SectionGroup">
      <xsd:simpleType>
        <xsd:restriction base="dms:Boolean"/>
      </xsd:simpleType>
    </xsd:element>
    <xsd:element name="Is_Collaboration_Space_Locked" ma:index="31" nillable="true" ma:displayName="Is Collaboration Space Locked" ma:internalName="Is_Collaboration_Space_Locked">
      <xsd:simpleType>
        <xsd:restriction base="dms:Boolean"/>
      </xsd:simpleType>
    </xsd:element>
    <xsd:element name="IsNotebookLocked" ma:index="32" nillable="true" ma:displayName="Is Notebook Locked" ma:internalName="IsNotebookLocked">
      <xsd:simpleType>
        <xsd:restriction base="dms:Boolea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fd1d46-9ba3-41bf-b558-d1e6d84d47da"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SharingHintHash" ma:index="13"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bookType xmlns="212aae83-5ed4-4235-b01e-2ed975271c00" xsi:nil="true"/>
    <CultureName xmlns="212aae83-5ed4-4235-b01e-2ed975271c00" xsi:nil="true"/>
    <AppVersion xmlns="212aae83-5ed4-4235-b01e-2ed975271c00" xsi:nil="true"/>
    <DefaultSectionNames xmlns="212aae83-5ed4-4235-b01e-2ed975271c00" xsi:nil="true"/>
    <Owner xmlns="212aae83-5ed4-4235-b01e-2ed975271c00">
      <UserInfo>
        <DisplayName/>
        <AccountId xsi:nil="true"/>
        <AccountType/>
      </UserInfo>
    </Owner>
    <Students xmlns="212aae83-5ed4-4235-b01e-2ed975271c00">
      <UserInfo>
        <DisplayName/>
        <AccountId xsi:nil="true"/>
        <AccountType/>
      </UserInfo>
    </Students>
    <Student_Groups xmlns="212aae83-5ed4-4235-b01e-2ed975271c00">
      <UserInfo>
        <DisplayName/>
        <AccountId xsi:nil="true"/>
        <AccountType/>
      </UserInfo>
    </Student_Groups>
    <Invited_Teachers xmlns="212aae83-5ed4-4235-b01e-2ed975271c00" xsi:nil="true"/>
    <IsNotebookLocked xmlns="212aae83-5ed4-4235-b01e-2ed975271c00" xsi:nil="true"/>
    <Is_Collaboration_Space_Locked xmlns="212aae83-5ed4-4235-b01e-2ed975271c00" xsi:nil="true"/>
    <Templates xmlns="212aae83-5ed4-4235-b01e-2ed975271c00" xsi:nil="true"/>
    <Self_Registration_Enabled xmlns="212aae83-5ed4-4235-b01e-2ed975271c00" xsi:nil="true"/>
    <Has_Teacher_Only_SectionGroup xmlns="212aae83-5ed4-4235-b01e-2ed975271c00" xsi:nil="true"/>
    <FolderType xmlns="212aae83-5ed4-4235-b01e-2ed975271c00" xsi:nil="true"/>
    <TeamsChannelId xmlns="212aae83-5ed4-4235-b01e-2ed975271c00" xsi:nil="true"/>
    <Invited_Students xmlns="212aae83-5ed4-4235-b01e-2ed975271c00" xsi:nil="true"/>
    <Teachers xmlns="212aae83-5ed4-4235-b01e-2ed975271c00">
      <UserInfo>
        <DisplayName/>
        <AccountId xsi:nil="true"/>
        <AccountType/>
      </UserInfo>
    </Teachers>
  </documentManagement>
</p:properties>
</file>

<file path=customXml/itemProps1.xml><?xml version="1.0" encoding="utf-8"?>
<ds:datastoreItem xmlns:ds="http://schemas.openxmlformats.org/officeDocument/2006/customXml" ds:itemID="{27A629BC-FB0F-411C-9BAA-85D4BCDD21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2aae83-5ed4-4235-b01e-2ed975271c00"/>
    <ds:schemaRef ds:uri="15fd1d46-9ba3-41bf-b558-d1e6d84d47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FA8B65-1B8C-4614-96E8-91E833DD330A}">
  <ds:schemaRefs>
    <ds:schemaRef ds:uri="http://schemas.microsoft.com/sharepoint/v3/contenttype/forms"/>
  </ds:schemaRefs>
</ds:datastoreItem>
</file>

<file path=customXml/itemProps3.xml><?xml version="1.0" encoding="utf-8"?>
<ds:datastoreItem xmlns:ds="http://schemas.openxmlformats.org/officeDocument/2006/customXml" ds:itemID="{CE6E0C23-D9F1-4FEC-8458-35D0FE4E5F4A}">
  <ds:schemaRefs>
    <ds:schemaRef ds:uri="http://schemas.microsoft.com/office/2006/metadata/properties"/>
    <ds:schemaRef ds:uri="http://schemas.microsoft.com/office/infopath/2007/PartnerControls"/>
    <ds:schemaRef ds:uri="212aae83-5ed4-4235-b01e-2ed975271c00"/>
  </ds:schemaRefs>
</ds:datastoreItem>
</file>

<file path=docProps/app.xml><?xml version="1.0" encoding="utf-8"?>
<Properties xmlns="http://schemas.openxmlformats.org/officeDocument/2006/extended-properties" xmlns:vt="http://schemas.openxmlformats.org/officeDocument/2006/docPropsVTypes">
  <TotalTime>539</TotalTime>
  <Words>7331</Words>
  <Application>Microsoft Office PowerPoint</Application>
  <PresentationFormat>On-screen Show (4:3)</PresentationFormat>
  <Paragraphs>936</Paragraphs>
  <Slides>50</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Century Gothic</vt:lpstr>
      <vt:lpstr>Georgia</vt:lpstr>
      <vt:lpstr>Trebuchet MS</vt:lpstr>
      <vt:lpstr>Wingdings</vt:lpstr>
      <vt:lpstr>Simple Light</vt:lpstr>
      <vt:lpstr>PowerPoint Presentation</vt:lpstr>
      <vt:lpstr>“Globalisation is undoubtedly a force for good” Do you agree with this statement?</vt:lpstr>
      <vt:lpstr>“Globalisation is undoubtedly a force for good” Do you agree with this statement?</vt:lpstr>
      <vt:lpstr>This is personal…</vt:lpstr>
      <vt:lpstr>An extract from Doreen Massey’s 1994 A Global Sense of Place:</vt:lpstr>
      <vt:lpstr>Defining globalisation</vt:lpstr>
      <vt:lpstr>Technology!</vt:lpstr>
      <vt:lpstr>Notes area (1)</vt:lpstr>
      <vt:lpstr>Technology!</vt:lpstr>
      <vt:lpstr>Notes area (2)</vt:lpstr>
      <vt:lpstr>Over to you 1!</vt:lpstr>
      <vt:lpstr>Over to you 2!</vt:lpstr>
      <vt:lpstr>Self-reflection 1</vt:lpstr>
      <vt:lpstr>AN ASIDE…</vt:lpstr>
      <vt:lpstr>Natural resources! (TNCs)</vt:lpstr>
      <vt:lpstr>Notes area (3)</vt:lpstr>
      <vt:lpstr>Over to you 3!</vt:lpstr>
      <vt:lpstr>ANOTHER ASIDE…</vt:lpstr>
      <vt:lpstr>The BRAIN drain!</vt:lpstr>
      <vt:lpstr>Notes area (4)</vt:lpstr>
      <vt:lpstr>Self-reflection 2</vt:lpstr>
      <vt:lpstr>The BRAIN gain!</vt:lpstr>
      <vt:lpstr>Remittances!</vt:lpstr>
      <vt:lpstr>PowerPoint Presentation</vt:lpstr>
      <vt:lpstr>PowerPoint Presentation</vt:lpstr>
      <vt:lpstr>Over to you 4!</vt:lpstr>
      <vt:lpstr>Adding more depth…</vt:lpstr>
      <vt:lpstr>Over to you 5!</vt:lpstr>
      <vt:lpstr>Global shift!</vt:lpstr>
      <vt:lpstr>Notes area (5)</vt:lpstr>
      <vt:lpstr>Self-reflection 3</vt:lpstr>
      <vt:lpstr>Outsourcing!</vt:lpstr>
      <vt:lpstr>Notes area (6)</vt:lpstr>
      <vt:lpstr>Worker exploitation! (TNCs)</vt:lpstr>
      <vt:lpstr>Notes area (7)</vt:lpstr>
      <vt:lpstr>Globalisation = peace!</vt:lpstr>
      <vt:lpstr>Notes area (8)</vt:lpstr>
      <vt:lpstr>The environment!</vt:lpstr>
      <vt:lpstr>PowerPoint Presentation</vt:lpstr>
      <vt:lpstr>PowerPoint Presentation</vt:lpstr>
      <vt:lpstr>The environment! </vt:lpstr>
      <vt:lpstr>Notes area (9)</vt:lpstr>
      <vt:lpstr>The environment! </vt:lpstr>
      <vt:lpstr>Over to you 6!</vt:lpstr>
      <vt:lpstr>Over to you 6!  </vt:lpstr>
      <vt:lpstr>Over to you 7!</vt:lpstr>
      <vt:lpstr>The plan! </vt:lpstr>
      <vt:lpstr>Tips &amp; PEDaL</vt:lpstr>
      <vt:lpstr>PowerPoint Presentation</vt:lpstr>
      <vt:lpstr>Essay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Wycherley, Scott</dc:creator>
  <cp:lastModifiedBy>Wycherley, Scott</cp:lastModifiedBy>
  <cp:revision>273</cp:revision>
  <dcterms:modified xsi:type="dcterms:W3CDTF">2020-04-21T18:08:14Z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0x010100E58DA9739416E6479FE49FF3976E3F12</vt:lpwstr>
  </property>
</Properties>
</file>