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5B8C8-03A3-431E-B60D-A5893F6FE4EA}" v="2" dt="2019-07-12T06:51:20.275"/>
    <p1510:client id="{7174B966-F2B0-42D7-A7EA-29FE2A3A281B}" v="24" dt="2019-07-11T07:14:03.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BF77B-3616-4276-B186-3BB39166C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58276AEE-BB52-4724-BA85-B917F2B7A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0947829-CD63-4B00-9884-1115A71A82D0}"/>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5" name="Footer Placeholder 4">
            <a:extLst>
              <a:ext uri="{FF2B5EF4-FFF2-40B4-BE49-F238E27FC236}">
                <a16:creationId xmlns:a16="http://schemas.microsoft.com/office/drawing/2014/main" xmlns="" id="{71CFEEA0-6089-46AE-BD1D-A682357FB8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3AFFAE4-1628-4318-9702-9263A125FF3E}"/>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4557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8C3C5-EF8A-4F66-9534-22200242B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1091CE8-FBCF-479B-AAED-9471C75205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477B024-6A2B-440C-A21E-5B7C3DA38E8B}"/>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5" name="Footer Placeholder 4">
            <a:extLst>
              <a:ext uri="{FF2B5EF4-FFF2-40B4-BE49-F238E27FC236}">
                <a16:creationId xmlns:a16="http://schemas.microsoft.com/office/drawing/2014/main" xmlns="" id="{2252C932-5940-4C7A-9304-30F0FBA89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DBB563B-BB7A-471F-B571-C4FFA38E33C3}"/>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253691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D3CC3A9-102C-4C94-A4C3-229308E243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AED6D97-5C36-4A85-A21D-03C210FAEA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1C732A3-D07A-40FF-8329-3A3092B1AEBE}"/>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5" name="Footer Placeholder 4">
            <a:extLst>
              <a:ext uri="{FF2B5EF4-FFF2-40B4-BE49-F238E27FC236}">
                <a16:creationId xmlns:a16="http://schemas.microsoft.com/office/drawing/2014/main" xmlns="" id="{3722493A-B3EB-4422-9975-47F9B99336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3F85AD6-6AFF-4D77-9815-FE2AE5C832C7}"/>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40714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8F811-4E23-41C8-AC82-565C211A6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ED7C673-79E2-4246-8A8F-75E91D9BD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9FF5C5F-78B5-44A6-AD56-A19BCE11B804}"/>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5" name="Footer Placeholder 4">
            <a:extLst>
              <a:ext uri="{FF2B5EF4-FFF2-40B4-BE49-F238E27FC236}">
                <a16:creationId xmlns:a16="http://schemas.microsoft.com/office/drawing/2014/main" xmlns="" id="{B796DAF3-9DB7-4430-9E0F-E25649934C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7693DA5-06CF-4ADA-B80D-303884A73E9E}"/>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212282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275C1-4B50-4166-BFDD-7FCFFC326B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1CAFA31-B143-487D-8CEC-BC6994BC9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CE8D0D9-F8AB-4AB8-80F9-64F39ECD7071}"/>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5" name="Footer Placeholder 4">
            <a:extLst>
              <a:ext uri="{FF2B5EF4-FFF2-40B4-BE49-F238E27FC236}">
                <a16:creationId xmlns:a16="http://schemas.microsoft.com/office/drawing/2014/main" xmlns="" id="{AD27AE3C-98AE-457A-AC7A-CE79BA7047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9FB50DF-ECEE-4E85-ADBE-856C1A22C849}"/>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61152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E11A0-99BA-488F-9149-D735116570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28D5126-F33B-435C-896D-41ACCC87D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FE5F5E7-79B0-4FFD-B4E7-7B02132A50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559731E-AAA3-490B-9011-09B905398B00}"/>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6" name="Footer Placeholder 5">
            <a:extLst>
              <a:ext uri="{FF2B5EF4-FFF2-40B4-BE49-F238E27FC236}">
                <a16:creationId xmlns:a16="http://schemas.microsoft.com/office/drawing/2014/main" xmlns="" id="{64FA778D-A673-46DC-B563-B9EBA7F448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228153A-FA95-4C42-A93B-D3BCB91EA439}"/>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276255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7F03E-A70B-44A3-85F3-2DB742703D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DDC646B-70B3-4D4D-9355-742F3A301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6955311-311C-49B9-9FE6-5BA8D0B2F3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C01EBCB-CB17-49AF-8181-F100C11A5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4CB2DA2-E95F-4704-A0C2-64E958792C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E42388F-49DA-4219-BA2C-7B42DCE836AF}"/>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8" name="Footer Placeholder 7">
            <a:extLst>
              <a:ext uri="{FF2B5EF4-FFF2-40B4-BE49-F238E27FC236}">
                <a16:creationId xmlns:a16="http://schemas.microsoft.com/office/drawing/2014/main" xmlns="" id="{EA70D768-A161-4120-8992-5F82A2346C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D92AE24-BDA9-4EB4-AF58-1506F476E778}"/>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125129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3294C-3899-4198-82C4-8012CA71A1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A7C9E86-B016-418E-800A-80B11E874561}"/>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4" name="Footer Placeholder 3">
            <a:extLst>
              <a:ext uri="{FF2B5EF4-FFF2-40B4-BE49-F238E27FC236}">
                <a16:creationId xmlns:a16="http://schemas.microsoft.com/office/drawing/2014/main" xmlns="" id="{060539FE-DC32-40DE-AB5F-A474310A19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8586786-D9FB-42B7-B323-09D0BC9B5A0D}"/>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349436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798C3E-9272-4B2E-AAB7-D5608DF2A66E}"/>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3" name="Footer Placeholder 2">
            <a:extLst>
              <a:ext uri="{FF2B5EF4-FFF2-40B4-BE49-F238E27FC236}">
                <a16:creationId xmlns:a16="http://schemas.microsoft.com/office/drawing/2014/main" xmlns="" id="{30E6A567-0067-4B82-9BF6-58A1A6D86C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36EAAD7E-C39A-46CA-96F9-350B6F9F4D53}"/>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10082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1CBA1-44A2-4F00-8E31-F258AA56A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CFEEA64-2F8E-4080-9F16-4645A6EC90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F801ECC-0A4C-452D-B84A-BDA249F3E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BA194A-3BE8-4099-9DD5-C1752A7CE8B3}"/>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6" name="Footer Placeholder 5">
            <a:extLst>
              <a:ext uri="{FF2B5EF4-FFF2-40B4-BE49-F238E27FC236}">
                <a16:creationId xmlns:a16="http://schemas.microsoft.com/office/drawing/2014/main" xmlns="" id="{57519E22-9415-4861-A82A-8E281CBACD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CD5329F-8514-4CF0-85DF-9DCBEBB8D42A}"/>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318504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09FA3-E0D3-4DF6-B23C-4CF3E17AE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9D1DA4B-C2D3-49A4-AB27-BDC8F1762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C0B4E96-16BC-413B-B1AF-5DB08D836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203A82-CB69-4355-B13C-BDF7224F1A72}"/>
              </a:ext>
            </a:extLst>
          </p:cNvPr>
          <p:cNvSpPr>
            <a:spLocks noGrp="1"/>
          </p:cNvSpPr>
          <p:nvPr>
            <p:ph type="dt" sz="half" idx="10"/>
          </p:nvPr>
        </p:nvSpPr>
        <p:spPr/>
        <p:txBody>
          <a:bodyPr/>
          <a:lstStyle/>
          <a:p>
            <a:fld id="{8A0B3CFF-A35C-4B6C-93A6-1B1C37197178}" type="datetimeFigureOut">
              <a:rPr lang="en-GB" smtClean="0"/>
              <a:t>21/04/2020</a:t>
            </a:fld>
            <a:endParaRPr lang="en-GB"/>
          </a:p>
        </p:txBody>
      </p:sp>
      <p:sp>
        <p:nvSpPr>
          <p:cNvPr id="6" name="Footer Placeholder 5">
            <a:extLst>
              <a:ext uri="{FF2B5EF4-FFF2-40B4-BE49-F238E27FC236}">
                <a16:creationId xmlns:a16="http://schemas.microsoft.com/office/drawing/2014/main" xmlns="" id="{26670844-A55A-4E83-A8A6-03D67F296D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536ACF6-26E4-4B12-9D57-53B8132A2E9F}"/>
              </a:ext>
            </a:extLst>
          </p:cNvPr>
          <p:cNvSpPr>
            <a:spLocks noGrp="1"/>
          </p:cNvSpPr>
          <p:nvPr>
            <p:ph type="sldNum" sz="quarter" idx="12"/>
          </p:nvPr>
        </p:nvSpPr>
        <p:spPr/>
        <p:txBody>
          <a:bodyPr/>
          <a:lstStyle/>
          <a:p>
            <a:fld id="{46D8D5D5-48F2-4644-BD8E-E226A37CE0E7}" type="slidenum">
              <a:rPr lang="en-GB" smtClean="0"/>
              <a:t>‹#›</a:t>
            </a:fld>
            <a:endParaRPr lang="en-GB"/>
          </a:p>
        </p:txBody>
      </p:sp>
    </p:spTree>
    <p:extLst>
      <p:ext uri="{BB962C8B-B14F-4D97-AF65-F5344CB8AC3E}">
        <p14:creationId xmlns:p14="http://schemas.microsoft.com/office/powerpoint/2010/main" val="346183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4B6B7A-8BBD-4EDE-A90A-F1293ECCB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DB6B599-24ED-43B3-93AE-DC5CF0EBB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E085DB6-078F-4FCB-BDF7-52844F718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B3CFF-A35C-4B6C-93A6-1B1C37197178}" type="datetimeFigureOut">
              <a:rPr lang="en-GB" smtClean="0"/>
              <a:t>21/04/2020</a:t>
            </a:fld>
            <a:endParaRPr lang="en-GB"/>
          </a:p>
        </p:txBody>
      </p:sp>
      <p:sp>
        <p:nvSpPr>
          <p:cNvPr id="5" name="Footer Placeholder 4">
            <a:extLst>
              <a:ext uri="{FF2B5EF4-FFF2-40B4-BE49-F238E27FC236}">
                <a16:creationId xmlns:a16="http://schemas.microsoft.com/office/drawing/2014/main" xmlns="" id="{ADF49DEA-50F2-4356-9E5F-5E26D8E13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BDC506DD-0155-4B3A-B753-967C9B6F4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8D5D5-48F2-4644-BD8E-E226A37CE0E7}" type="slidenum">
              <a:rPr lang="en-GB" smtClean="0"/>
              <a:t>‹#›</a:t>
            </a:fld>
            <a:endParaRPr lang="en-GB"/>
          </a:p>
        </p:txBody>
      </p:sp>
    </p:spTree>
    <p:extLst>
      <p:ext uri="{BB962C8B-B14F-4D97-AF65-F5344CB8AC3E}">
        <p14:creationId xmlns:p14="http://schemas.microsoft.com/office/powerpoint/2010/main" val="375029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qa">
            <a:extLst>
              <a:ext uri="{FF2B5EF4-FFF2-40B4-BE49-F238E27FC236}">
                <a16:creationId xmlns:a16="http://schemas.microsoft.com/office/drawing/2014/main" xmlns="" id="{F18ED482-72B0-4DA3-95EB-FCB260C43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5049910"/>
            <a:ext cx="3266622" cy="1202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2B30BDC-40BC-49DA-AA42-7C66CDF33602}"/>
              </a:ext>
            </a:extLst>
          </p:cNvPr>
          <p:cNvSpPr txBox="1"/>
          <p:nvPr/>
        </p:nvSpPr>
        <p:spPr>
          <a:xfrm>
            <a:off x="546100" y="355600"/>
            <a:ext cx="10223500" cy="769441"/>
          </a:xfrm>
          <a:prstGeom prst="rect">
            <a:avLst/>
          </a:prstGeom>
          <a:noFill/>
        </p:spPr>
        <p:txBody>
          <a:bodyPr wrap="square" rtlCol="0">
            <a:spAutoFit/>
          </a:bodyPr>
          <a:lstStyle/>
          <a:p>
            <a:r>
              <a:rPr lang="en-GB" sz="4400" b="1" dirty="0"/>
              <a:t>DESIGN &amp; TECHNOLOGY- PRODUCT DESIGN</a:t>
            </a:r>
          </a:p>
        </p:txBody>
      </p:sp>
      <p:sp>
        <p:nvSpPr>
          <p:cNvPr id="5" name="Rectangle 4">
            <a:extLst>
              <a:ext uri="{FF2B5EF4-FFF2-40B4-BE49-F238E27FC236}">
                <a16:creationId xmlns:a16="http://schemas.microsoft.com/office/drawing/2014/main" xmlns="" id="{B9190414-7A57-4BEF-AF5D-7978D0F0F001}"/>
              </a:ext>
            </a:extLst>
          </p:cNvPr>
          <p:cNvSpPr/>
          <p:nvPr/>
        </p:nvSpPr>
        <p:spPr>
          <a:xfrm>
            <a:off x="546100" y="1410375"/>
            <a:ext cx="4790622" cy="2215991"/>
          </a:xfrm>
          <a:prstGeom prst="rect">
            <a:avLst/>
          </a:prstGeom>
        </p:spPr>
        <p:txBody>
          <a:bodyPr wrap="square">
            <a:spAutoFit/>
          </a:bodyPr>
          <a:lstStyle/>
          <a:p>
            <a:r>
              <a:rPr lang="en-GB" sz="2000" b="1" dirty="0"/>
              <a:t>Paper 1</a:t>
            </a:r>
          </a:p>
          <a:p>
            <a:r>
              <a:rPr lang="en-GB" sz="1400" dirty="0"/>
              <a:t>What's assessed</a:t>
            </a:r>
          </a:p>
          <a:p>
            <a:r>
              <a:rPr lang="en-GB" sz="2000" b="1" i="1" u="sng" dirty="0"/>
              <a:t>Technical principles</a:t>
            </a:r>
          </a:p>
          <a:p>
            <a:r>
              <a:rPr lang="en-GB" sz="1400" dirty="0"/>
              <a:t>How it's assessed</a:t>
            </a:r>
          </a:p>
          <a:p>
            <a:r>
              <a:rPr lang="en-GB" sz="1400" dirty="0"/>
              <a:t>• Written exam: 2 hours and 30 minutes</a:t>
            </a:r>
          </a:p>
          <a:p>
            <a:r>
              <a:rPr lang="en-GB" sz="1400" dirty="0"/>
              <a:t>• 120 marks</a:t>
            </a:r>
          </a:p>
          <a:p>
            <a:r>
              <a:rPr lang="en-GB" sz="1400" dirty="0"/>
              <a:t>• 30% of A-level</a:t>
            </a:r>
          </a:p>
          <a:p>
            <a:r>
              <a:rPr lang="en-GB" sz="1400" dirty="0"/>
              <a:t>Questions</a:t>
            </a:r>
          </a:p>
          <a:p>
            <a:r>
              <a:rPr lang="en-GB" sz="1400" dirty="0"/>
              <a:t>Mixture of short answer and extended response.</a:t>
            </a:r>
          </a:p>
        </p:txBody>
      </p:sp>
      <p:sp>
        <p:nvSpPr>
          <p:cNvPr id="7" name="Rectangle 6">
            <a:extLst>
              <a:ext uri="{FF2B5EF4-FFF2-40B4-BE49-F238E27FC236}">
                <a16:creationId xmlns:a16="http://schemas.microsoft.com/office/drawing/2014/main" xmlns="" id="{01EC9ECB-2640-4E07-B3FE-C0CF9AB556E6}"/>
              </a:ext>
            </a:extLst>
          </p:cNvPr>
          <p:cNvSpPr/>
          <p:nvPr/>
        </p:nvSpPr>
        <p:spPr>
          <a:xfrm>
            <a:off x="546100" y="4226037"/>
            <a:ext cx="6096000" cy="2123658"/>
          </a:xfrm>
          <a:prstGeom prst="rect">
            <a:avLst/>
          </a:prstGeom>
        </p:spPr>
        <p:txBody>
          <a:bodyPr>
            <a:spAutoFit/>
          </a:bodyPr>
          <a:lstStyle/>
          <a:p>
            <a:r>
              <a:rPr lang="en-GB" sz="2000" b="1" dirty="0"/>
              <a:t>Non-exam assessment (NEA)</a:t>
            </a:r>
          </a:p>
          <a:p>
            <a:r>
              <a:rPr lang="en-GB" sz="1400" dirty="0"/>
              <a:t>What's assessed</a:t>
            </a:r>
          </a:p>
          <a:p>
            <a:r>
              <a:rPr lang="en-GB" sz="1400" dirty="0"/>
              <a:t>Practical application of technical principles, designing and making principles.</a:t>
            </a:r>
          </a:p>
          <a:p>
            <a:r>
              <a:rPr lang="en-GB" sz="1400" dirty="0"/>
              <a:t>How it's assessed</a:t>
            </a:r>
          </a:p>
          <a:p>
            <a:r>
              <a:rPr lang="en-GB" sz="1400" dirty="0"/>
              <a:t>• Substantial design and make project</a:t>
            </a:r>
          </a:p>
          <a:p>
            <a:r>
              <a:rPr lang="en-GB" sz="1400" dirty="0"/>
              <a:t>• 100 marks</a:t>
            </a:r>
          </a:p>
          <a:p>
            <a:r>
              <a:rPr lang="en-GB" sz="1400" dirty="0"/>
              <a:t>• 50% of A-level</a:t>
            </a:r>
          </a:p>
          <a:p>
            <a:r>
              <a:rPr lang="en-GB" sz="1400" dirty="0"/>
              <a:t>Evidence</a:t>
            </a:r>
          </a:p>
          <a:p>
            <a:r>
              <a:rPr lang="en-GB" sz="1400" dirty="0"/>
              <a:t>Written or digital design portfolio and photographic evidence of final prototype.</a:t>
            </a:r>
          </a:p>
        </p:txBody>
      </p:sp>
      <p:sp>
        <p:nvSpPr>
          <p:cNvPr id="8" name="Rectangle 7">
            <a:extLst>
              <a:ext uri="{FF2B5EF4-FFF2-40B4-BE49-F238E27FC236}">
                <a16:creationId xmlns:a16="http://schemas.microsoft.com/office/drawing/2014/main" xmlns="" id="{336CF6B1-38D9-4458-A73E-AA36C801D500}"/>
              </a:ext>
            </a:extLst>
          </p:cNvPr>
          <p:cNvSpPr/>
          <p:nvPr/>
        </p:nvSpPr>
        <p:spPr>
          <a:xfrm>
            <a:off x="5755822" y="1113573"/>
            <a:ext cx="6096000" cy="3508653"/>
          </a:xfrm>
          <a:prstGeom prst="rect">
            <a:avLst/>
          </a:prstGeom>
        </p:spPr>
        <p:txBody>
          <a:bodyPr>
            <a:spAutoFit/>
          </a:bodyPr>
          <a:lstStyle/>
          <a:p>
            <a:r>
              <a:rPr lang="en-GB" sz="2000" b="1" dirty="0"/>
              <a:t>Paper 2</a:t>
            </a:r>
          </a:p>
          <a:p>
            <a:r>
              <a:rPr lang="en-GB" sz="1400" dirty="0"/>
              <a:t>What's assessed</a:t>
            </a:r>
          </a:p>
          <a:p>
            <a:r>
              <a:rPr lang="en-GB" sz="2000" b="1" i="1" u="sng" dirty="0"/>
              <a:t>Designing and making principles</a:t>
            </a:r>
          </a:p>
          <a:p>
            <a:r>
              <a:rPr lang="en-GB" sz="1400" dirty="0"/>
              <a:t>How it's assessed</a:t>
            </a:r>
          </a:p>
          <a:p>
            <a:r>
              <a:rPr lang="en-GB" sz="1400" dirty="0"/>
              <a:t>• Written exam: 1 hour and 30 minutes</a:t>
            </a:r>
          </a:p>
          <a:p>
            <a:r>
              <a:rPr lang="en-GB" sz="1400" dirty="0"/>
              <a:t>• 80 marks</a:t>
            </a:r>
          </a:p>
          <a:p>
            <a:r>
              <a:rPr lang="en-GB" sz="1400" dirty="0"/>
              <a:t>• 20% of A-level</a:t>
            </a:r>
          </a:p>
          <a:p>
            <a:r>
              <a:rPr lang="en-GB" sz="1400" dirty="0"/>
              <a:t>Questions</a:t>
            </a:r>
          </a:p>
          <a:p>
            <a:r>
              <a:rPr lang="en-GB" sz="1400" dirty="0"/>
              <a:t>Mixture of short answer and extended response questions.</a:t>
            </a:r>
          </a:p>
          <a:p>
            <a:r>
              <a:rPr lang="en-GB" sz="1400" dirty="0"/>
              <a:t>Section A:</a:t>
            </a:r>
          </a:p>
          <a:p>
            <a:r>
              <a:rPr lang="en-GB" sz="1400" dirty="0"/>
              <a:t>• Product Analysis: 30 marks</a:t>
            </a:r>
          </a:p>
          <a:p>
            <a:r>
              <a:rPr lang="en-GB" sz="1400" dirty="0"/>
              <a:t>• Up to 6 short answer questions based on visual stimulus of product(s).</a:t>
            </a:r>
          </a:p>
          <a:p>
            <a:r>
              <a:rPr lang="en-GB" sz="1400" dirty="0"/>
              <a:t>Section B:</a:t>
            </a:r>
          </a:p>
          <a:p>
            <a:r>
              <a:rPr lang="en-GB" sz="1400" dirty="0"/>
              <a:t>• Commercial manufacture: 50 marks</a:t>
            </a:r>
          </a:p>
          <a:p>
            <a:r>
              <a:rPr lang="en-GB" sz="1400" dirty="0"/>
              <a:t>• Mixture of short and extended response questions</a:t>
            </a:r>
          </a:p>
        </p:txBody>
      </p:sp>
    </p:spTree>
    <p:extLst>
      <p:ext uri="{BB962C8B-B14F-4D97-AF65-F5344CB8AC3E}">
        <p14:creationId xmlns:p14="http://schemas.microsoft.com/office/powerpoint/2010/main" val="353675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qa">
            <a:extLst>
              <a:ext uri="{FF2B5EF4-FFF2-40B4-BE49-F238E27FC236}">
                <a16:creationId xmlns:a16="http://schemas.microsoft.com/office/drawing/2014/main" xmlns="" id="{F18ED482-72B0-4DA3-95EB-FCB260C43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5049910"/>
            <a:ext cx="3266622" cy="1202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2B30BDC-40BC-49DA-AA42-7C66CDF33602}"/>
              </a:ext>
            </a:extLst>
          </p:cNvPr>
          <p:cNvSpPr txBox="1"/>
          <p:nvPr/>
        </p:nvSpPr>
        <p:spPr>
          <a:xfrm>
            <a:off x="546100" y="355600"/>
            <a:ext cx="10223500" cy="769441"/>
          </a:xfrm>
          <a:prstGeom prst="rect">
            <a:avLst/>
          </a:prstGeom>
          <a:noFill/>
        </p:spPr>
        <p:txBody>
          <a:bodyPr wrap="square" rtlCol="0">
            <a:spAutoFit/>
          </a:bodyPr>
          <a:lstStyle/>
          <a:p>
            <a:r>
              <a:rPr lang="en-GB" sz="4400" b="1" dirty="0"/>
              <a:t>DESIGN &amp; TECHNOLOGY- PRODUCT DESIGN</a:t>
            </a:r>
          </a:p>
        </p:txBody>
      </p:sp>
      <p:sp>
        <p:nvSpPr>
          <p:cNvPr id="2" name="TextBox 1">
            <a:extLst>
              <a:ext uri="{FF2B5EF4-FFF2-40B4-BE49-F238E27FC236}">
                <a16:creationId xmlns:a16="http://schemas.microsoft.com/office/drawing/2014/main" xmlns="" id="{F2F25C7C-E5F7-4407-AA1B-E1848BF6E701}"/>
              </a:ext>
            </a:extLst>
          </p:cNvPr>
          <p:cNvSpPr txBox="1"/>
          <p:nvPr/>
        </p:nvSpPr>
        <p:spPr>
          <a:xfrm>
            <a:off x="1079500" y="1166842"/>
            <a:ext cx="9055100" cy="4524315"/>
          </a:xfrm>
          <a:prstGeom prst="rect">
            <a:avLst/>
          </a:prstGeom>
          <a:noFill/>
        </p:spPr>
        <p:txBody>
          <a:bodyPr wrap="square" rtlCol="0">
            <a:spAutoFit/>
          </a:bodyPr>
          <a:lstStyle/>
          <a:p>
            <a:r>
              <a:rPr lang="en-GB" sz="2400" b="1" dirty="0"/>
              <a:t>Year 12-</a:t>
            </a:r>
          </a:p>
          <a:p>
            <a:r>
              <a:rPr lang="en-GB" sz="2400" i="1" u="sng" dirty="0"/>
              <a:t>Theory-</a:t>
            </a:r>
            <a:r>
              <a:rPr lang="en-GB" sz="2400" dirty="0"/>
              <a:t> materials, properties, design movements and processes</a:t>
            </a:r>
          </a:p>
          <a:p>
            <a:r>
              <a:rPr lang="en-GB" sz="2400" i="1" u="sng" dirty="0"/>
              <a:t>NEA Preparation- </a:t>
            </a:r>
            <a:r>
              <a:rPr lang="en-GB" sz="2400" dirty="0"/>
              <a:t>Mock NEA with focussed practical tasks to support theory including practical and designing</a:t>
            </a:r>
          </a:p>
          <a:p>
            <a:endParaRPr lang="en-GB" sz="2400" dirty="0"/>
          </a:p>
          <a:p>
            <a:endParaRPr lang="en-GB" sz="2400" dirty="0"/>
          </a:p>
          <a:p>
            <a:r>
              <a:rPr lang="en-GB" sz="2400" b="1" dirty="0"/>
              <a:t>Year 13-</a:t>
            </a:r>
          </a:p>
          <a:p>
            <a:r>
              <a:rPr lang="en-GB" sz="2400" i="1" u="sng" dirty="0"/>
              <a:t>Theory-</a:t>
            </a:r>
            <a:r>
              <a:rPr lang="en-GB" sz="2400" dirty="0"/>
              <a:t> revisit knowledge from Yr12, social and economic factors, design philosophy and manufacture</a:t>
            </a:r>
          </a:p>
          <a:p>
            <a:endParaRPr lang="en-GB" sz="2400" dirty="0"/>
          </a:p>
          <a:p>
            <a:r>
              <a:rPr lang="en-GB" sz="2400" i="1" u="sng" dirty="0"/>
              <a:t>Full NEA- </a:t>
            </a:r>
            <a:r>
              <a:rPr lang="en-GB" sz="2400" dirty="0"/>
              <a:t>Context decided by student (has to solve a genuine problem) </a:t>
            </a:r>
          </a:p>
          <a:p>
            <a:endParaRPr lang="en-GB" sz="2400" dirty="0"/>
          </a:p>
        </p:txBody>
      </p:sp>
    </p:spTree>
    <p:extLst>
      <p:ext uri="{BB962C8B-B14F-4D97-AF65-F5344CB8AC3E}">
        <p14:creationId xmlns:p14="http://schemas.microsoft.com/office/powerpoint/2010/main" val="428514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83D0760-57C5-4304-AB11-6C94FF42E1FE}"/>
              </a:ext>
            </a:extLst>
          </p:cNvPr>
          <p:cNvSpPr/>
          <p:nvPr/>
        </p:nvSpPr>
        <p:spPr>
          <a:xfrm>
            <a:off x="495300" y="857686"/>
            <a:ext cx="4699000" cy="4840043"/>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Preparation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u="sng" dirty="0">
                <a:latin typeface="Calibri" panose="020F0502020204030204" pitchFamily="34" charset="0"/>
                <a:ea typeface="Calibri" panose="020F0502020204030204" pitchFamily="34" charset="0"/>
                <a:cs typeface="Times New Roman" panose="02020603050405020304" pitchFamily="18" charset="0"/>
              </a:rPr>
              <a:t>Google SketchUp (essential)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Please search Google SketchUp on the internet and </a:t>
            </a:r>
            <a:r>
              <a:rPr lang="en-GB" u="sng" dirty="0">
                <a:latin typeface="Calibri" panose="020F0502020204030204" pitchFamily="34" charset="0"/>
                <a:ea typeface="Calibri" panose="020F0502020204030204" pitchFamily="34" charset="0"/>
                <a:cs typeface="Times New Roman" panose="02020603050405020304" pitchFamily="18" charset="0"/>
              </a:rPr>
              <a:t>set up a free account</a:t>
            </a:r>
            <a:r>
              <a:rPr lang="en-GB" dirty="0">
                <a:latin typeface="Calibri" panose="020F0502020204030204" pitchFamily="34" charset="0"/>
                <a:ea typeface="Calibri" panose="020F0502020204030204" pitchFamily="34" charset="0"/>
                <a:cs typeface="Times New Roman" panose="02020603050405020304" pitchFamily="18" charset="0"/>
              </a:rPr>
              <a:t> to use it. All you need is an email address. You do not need to sign up to the paid version!</a:t>
            </a:r>
          </a:p>
          <a:p>
            <a:pPr>
              <a:lnSpc>
                <a:spcPct val="107000"/>
              </a:lnSpc>
              <a:spcAft>
                <a:spcPts val="800"/>
              </a:spcAft>
            </a:pPr>
            <a:r>
              <a:rPr lang="en-GB" i="1" u="sng" dirty="0">
                <a:latin typeface="Calibri" panose="020F0502020204030204" pitchFamily="34" charset="0"/>
                <a:ea typeface="Calibri" panose="020F0502020204030204" pitchFamily="34" charset="0"/>
                <a:cs typeface="Times New Roman" panose="02020603050405020304" pitchFamily="18" charset="0"/>
              </a:rPr>
              <a:t>Folders (essential)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will require an A4 lever arch file to keep notes in. Please also have a pad of A4 lined note paper within this.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may also optionally wish to purchase an A3 folder to carry your sketch pad and equipment in. Although not compulsory this will ensure you can keep your work and equipment safe.</a:t>
            </a:r>
          </a:p>
        </p:txBody>
      </p:sp>
      <p:pic>
        <p:nvPicPr>
          <p:cNvPr id="6" name="Picture 5">
            <a:extLst>
              <a:ext uri="{FF2B5EF4-FFF2-40B4-BE49-F238E27FC236}">
                <a16:creationId xmlns:a16="http://schemas.microsoft.com/office/drawing/2014/main" xmlns="" id="{DB3532E8-6A7E-4B88-B765-2DF6BDA3F673}"/>
              </a:ext>
            </a:extLst>
          </p:cNvPr>
          <p:cNvPicPr>
            <a:picLocks noChangeAspect="1"/>
          </p:cNvPicPr>
          <p:nvPr/>
        </p:nvPicPr>
        <p:blipFill rotWithShape="1">
          <a:blip r:embed="rId2"/>
          <a:srcRect l="370" t="9445" r="1260" b="10000"/>
          <a:stretch/>
        </p:blipFill>
        <p:spPr>
          <a:xfrm>
            <a:off x="6096000" y="508000"/>
            <a:ext cx="5079066" cy="3327400"/>
          </a:xfrm>
          <a:prstGeom prst="rect">
            <a:avLst/>
          </a:prstGeom>
        </p:spPr>
      </p:pic>
      <p:pic>
        <p:nvPicPr>
          <p:cNvPr id="2054" name="Picture 6" descr="Esselte No. 1 Power A4 Lever Arch File - Blue">
            <a:extLst>
              <a:ext uri="{FF2B5EF4-FFF2-40B4-BE49-F238E27FC236}">
                <a16:creationId xmlns:a16="http://schemas.microsoft.com/office/drawing/2014/main" xmlns="" id="{27727D79-0515-43E6-A52D-116B67C99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38354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6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83D0760-57C5-4304-AB11-6C94FF42E1FE}"/>
              </a:ext>
            </a:extLst>
          </p:cNvPr>
          <p:cNvSpPr/>
          <p:nvPr/>
        </p:nvSpPr>
        <p:spPr>
          <a:xfrm>
            <a:off x="355600" y="527486"/>
            <a:ext cx="4699000" cy="470000"/>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Preparation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C9D81DAA-9BAA-4EA3-8749-388EDAD7797C}"/>
              </a:ext>
            </a:extLst>
          </p:cNvPr>
          <p:cNvSpPr/>
          <p:nvPr/>
        </p:nvSpPr>
        <p:spPr>
          <a:xfrm>
            <a:off x="533400" y="1443358"/>
            <a:ext cx="6096000" cy="4444871"/>
          </a:xfrm>
          <a:prstGeom prst="rect">
            <a:avLst/>
          </a:prstGeom>
        </p:spPr>
        <p:txBody>
          <a:bodyPr>
            <a:spAutoFit/>
          </a:bodyPr>
          <a:lstStyle/>
          <a:p>
            <a:pPr>
              <a:lnSpc>
                <a:spcPct val="107000"/>
              </a:lnSpc>
              <a:spcAft>
                <a:spcPts val="800"/>
              </a:spcAft>
            </a:pPr>
            <a:r>
              <a:rPr lang="en-GB" i="1" u="sng" dirty="0">
                <a:latin typeface="Calibri" panose="020F0502020204030204" pitchFamily="34" charset="0"/>
                <a:ea typeface="Calibri" panose="020F0502020204030204" pitchFamily="34" charset="0"/>
                <a:cs typeface="Times New Roman" panose="02020603050405020304" pitchFamily="18" charset="0"/>
              </a:rPr>
              <a:t>Sketch pads (optional)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will require an A3 sketch pad. If you can (although not essential) purchase a layout pad as this works better with markers.</a:t>
            </a:r>
            <a:br>
              <a:rPr lang="en-GB" dirty="0">
                <a:latin typeface="Calibri" panose="020F0502020204030204" pitchFamily="34" charset="0"/>
                <a:ea typeface="Calibri" panose="020F0502020204030204" pitchFamily="34" charset="0"/>
                <a:cs typeface="Times New Roman" panose="02020603050405020304" pitchFamily="18" charset="0"/>
              </a:rPr>
            </a:br>
            <a:r>
              <a:rPr lang="en-GB" i="1" u="sng" dirty="0">
                <a:latin typeface="Calibri" panose="020F0502020204030204" pitchFamily="34" charset="0"/>
                <a:ea typeface="Calibri" panose="020F0502020204030204" pitchFamily="34" charset="0"/>
                <a:cs typeface="Times New Roman" panose="02020603050405020304" pitchFamily="18" charset="0"/>
              </a:rPr>
              <a:t>Pencils &amp; Pens (essential)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will require standard HB or other pencils to sketch with. You will also find it useful to have a set of good quality colour pencils which should include a white pencil if possible.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will require a set of fine liners for sketching.</a:t>
            </a:r>
          </a:p>
          <a:p>
            <a:pPr>
              <a:lnSpc>
                <a:spcPct val="107000"/>
              </a:lnSpc>
              <a:spcAft>
                <a:spcPts val="800"/>
              </a:spcAft>
            </a:pPr>
            <a:r>
              <a:rPr lang="en-GB" i="1" u="sng" dirty="0">
                <a:latin typeface="Calibri" panose="020F0502020204030204" pitchFamily="34" charset="0"/>
                <a:ea typeface="Calibri" panose="020F0502020204030204" pitchFamily="34" charset="0"/>
                <a:cs typeface="Times New Roman" panose="02020603050405020304" pitchFamily="18" charset="0"/>
              </a:rPr>
              <a:t>Markers (optional)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will require a set of markers for rendering. You will need ‘Cool Grey’ Graphic markers and if possible, colour graphic markers. These are graphic markers not felt tips!</a:t>
            </a:r>
          </a:p>
        </p:txBody>
      </p:sp>
      <p:pic>
        <p:nvPicPr>
          <p:cNvPr id="3074" name="Picture 2" descr="Image result for graphic markers">
            <a:extLst>
              <a:ext uri="{FF2B5EF4-FFF2-40B4-BE49-F238E27FC236}">
                <a16:creationId xmlns:a16="http://schemas.microsoft.com/office/drawing/2014/main" xmlns="" id="{747CC542-1056-4B87-9781-475A475DC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413" y="3024188"/>
            <a:ext cx="3381375" cy="32480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yout Pads ">
            <a:extLst>
              <a:ext uri="{FF2B5EF4-FFF2-40B4-BE49-F238E27FC236}">
                <a16:creationId xmlns:a16="http://schemas.microsoft.com/office/drawing/2014/main" xmlns="" id="{C45B4B52-2CDE-45A6-90BE-3E9DD34FA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02" y="458072"/>
            <a:ext cx="2730498" cy="273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6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411sPIdrAiL._SX384_BO1,204,203,200_.jpg">
            <a:extLst>
              <a:ext uri="{FF2B5EF4-FFF2-40B4-BE49-F238E27FC236}">
                <a16:creationId xmlns:a16="http://schemas.microsoft.com/office/drawing/2014/main" xmlns="" id="{2AF2C4C8-FCA8-4A47-B06A-8E6D27F9D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975" y="1052512"/>
            <a:ext cx="3676650" cy="4752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CB5CD2B-2FEF-44C5-BC29-FF67F2F76E38}"/>
              </a:ext>
            </a:extLst>
          </p:cNvPr>
          <p:cNvSpPr/>
          <p:nvPr/>
        </p:nvSpPr>
        <p:spPr>
          <a:xfrm>
            <a:off x="825500" y="1545291"/>
            <a:ext cx="6096000" cy="3259418"/>
          </a:xfrm>
          <a:prstGeom prst="rect">
            <a:avLst/>
          </a:prstGeom>
        </p:spPr>
        <p:txBody>
          <a:bodyPr>
            <a:spAutoFit/>
          </a:bodyPr>
          <a:lstStyle/>
          <a:p>
            <a:pPr>
              <a:lnSpc>
                <a:spcPct val="107000"/>
              </a:lnSpc>
              <a:spcAft>
                <a:spcPts val="800"/>
              </a:spcAft>
            </a:pPr>
            <a:r>
              <a:rPr lang="en-GB" b="1" i="1" u="sng" dirty="0">
                <a:latin typeface="Calibri" panose="020F0502020204030204" pitchFamily="34" charset="0"/>
                <a:ea typeface="Calibri" panose="020F0502020204030204" pitchFamily="34" charset="0"/>
                <a:cs typeface="Times New Roman" panose="02020603050405020304" pitchFamily="18" charset="0"/>
              </a:rPr>
              <a:t>Textbook (essential)</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must have a copy of the following AQA textbook to support your studies-</a:t>
            </a:r>
          </a:p>
          <a:p>
            <a:pPr marL="45720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Title: 		AQA AS/A Level Design &amp; 				Technology: Product Design </a:t>
            </a:r>
          </a:p>
          <a:p>
            <a:pPr marL="45720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Authors: 		Ian Granger, Will Potts, Julia 				Morrison and Dave </a:t>
            </a:r>
            <a:r>
              <a:rPr lang="en-GB" dirty="0" err="1">
                <a:latin typeface="Calibri" panose="020F0502020204030204" pitchFamily="34" charset="0"/>
                <a:ea typeface="Calibri" panose="020F0502020204030204" pitchFamily="34" charset="0"/>
                <a:cs typeface="Times New Roman" panose="02020603050405020304" pitchFamily="18" charset="0"/>
              </a:rPr>
              <a:t>Sumpner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Publisher: 		Hodder Education</a:t>
            </a:r>
          </a:p>
          <a:p>
            <a:pPr marL="45720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ISBN: 		9781510414082</a:t>
            </a:r>
          </a:p>
        </p:txBody>
      </p:sp>
    </p:spTree>
    <p:extLst>
      <p:ext uri="{BB962C8B-B14F-4D97-AF65-F5344CB8AC3E}">
        <p14:creationId xmlns:p14="http://schemas.microsoft.com/office/powerpoint/2010/main" val="176744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CA17CED-4EA2-43C0-AB1B-62300A60B6AD}"/>
              </a:ext>
            </a:extLst>
          </p:cNvPr>
          <p:cNvSpPr/>
          <p:nvPr/>
        </p:nvSpPr>
        <p:spPr>
          <a:xfrm>
            <a:off x="2171700" y="1064250"/>
            <a:ext cx="8191500" cy="4729500"/>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Summer Project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To prepare you for the creative design element of the A level you are to complete the following project-</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You are to redesign a commonly used product to improve an aspect of it. You will need to produce the following-</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An overview of the product, what it is used for and the issues with the product.</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Produce a set of sketches that show how the product can be further developed to resolve the faults identified.</a:t>
            </a:r>
          </a:p>
          <a:p>
            <a:pPr marL="342900" lvl="0" indent="-342900">
              <a:lnSpc>
                <a:spcPct val="107000"/>
              </a:lnSpc>
              <a:spcAft>
                <a:spcPts val="8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Produce a final drawing that shows the refined product including annotations outlining the improvements.</a:t>
            </a:r>
          </a:p>
        </p:txBody>
      </p:sp>
    </p:spTree>
    <p:extLst>
      <p:ext uri="{BB962C8B-B14F-4D97-AF65-F5344CB8AC3E}">
        <p14:creationId xmlns:p14="http://schemas.microsoft.com/office/powerpoint/2010/main" val="123419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484</Words>
  <Application>Microsoft Office PowerPoint</Application>
  <PresentationFormat>Widescreen</PresentationFormat>
  <Paragraphs>69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Winwood, John</dc:creator>
  <cp:lastModifiedBy>John Winwood</cp:lastModifiedBy>
  <cp:revision>3</cp:revision>
  <dcterms:created xsi:type="dcterms:W3CDTF">2019-06-05T06:58:29Z</dcterms:created>
  <dcterms:modified xsi:type="dcterms:W3CDTF">2020-04-21T08:50:44Z</dcterms:modified>
</cp:coreProperties>
</file>