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325" r:id="rId6"/>
    <p:sldId id="274" r:id="rId7"/>
    <p:sldId id="313" r:id="rId8"/>
    <p:sldId id="272" r:id="rId9"/>
    <p:sldId id="276" r:id="rId10"/>
    <p:sldId id="324" r:id="rId11"/>
    <p:sldId id="268" r:id="rId12"/>
    <p:sldId id="317" r:id="rId13"/>
    <p:sldId id="318" r:id="rId14"/>
    <p:sldId id="320" r:id="rId15"/>
    <p:sldId id="321" r:id="rId16"/>
    <p:sldId id="319" r:id="rId17"/>
    <p:sldId id="323" r:id="rId18"/>
    <p:sldId id="32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01585-8E36-4954-81F3-F070C7ABE955}" type="datetimeFigureOut">
              <a:rPr lang="en-GB" smtClean="0"/>
              <a:t>10/05/2021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4407C-6E90-4438-BFB9-A2F776D54E01}" type="slidenum">
              <a:rPr lang="en-GB" smtClean="0"/>
              <a:t>‹#›</a:t>
            </a:fld>
            <a:endParaRPr lang="en-GB"/>
          </a:p>
        </p:txBody>
      </p:sp>
    </p:spTree>
    <p:extLst>
      <p:ext uri="{BB962C8B-B14F-4D97-AF65-F5344CB8AC3E}">
        <p14:creationId xmlns:p14="http://schemas.microsoft.com/office/powerpoint/2010/main" val="335326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Mini white board activity</a:t>
            </a:r>
            <a:r>
              <a:rPr lang="en-GB" baseline="0" dirty="0"/>
              <a:t>. </a:t>
            </a:r>
            <a:endParaRPr lang="en-GB" dirty="0"/>
          </a:p>
        </p:txBody>
      </p:sp>
      <p:sp>
        <p:nvSpPr>
          <p:cNvPr id="4" name="Slide Number Placeholder 3"/>
          <p:cNvSpPr>
            <a:spLocks noGrp="1"/>
          </p:cNvSpPr>
          <p:nvPr>
            <p:ph type="sldNum" sz="quarter" idx="10"/>
          </p:nvPr>
        </p:nvSpPr>
        <p:spPr/>
        <p:txBody>
          <a:bodyPr/>
          <a:lstStyle/>
          <a:p>
            <a:fld id="{AD04407C-6E90-4438-BFB9-A2F776D54E01}" type="slidenum">
              <a:rPr lang="en-GB" smtClean="0"/>
              <a:t>1</a:t>
            </a:fld>
            <a:endParaRPr lang="en-GB"/>
          </a:p>
        </p:txBody>
      </p:sp>
    </p:spTree>
    <p:extLst>
      <p:ext uri="{BB962C8B-B14F-4D97-AF65-F5344CB8AC3E}">
        <p14:creationId xmlns:p14="http://schemas.microsoft.com/office/powerpoint/2010/main" val="101514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273C92-E795-48D4-8E38-B099862D2A0F}" type="slidenum">
              <a:rPr lang="en-GB" altLang="en-US" smtClean="0"/>
              <a:pPr fontAlgn="base">
                <a:spcBef>
                  <a:spcPct val="0"/>
                </a:spcBef>
                <a:spcAft>
                  <a:spcPct val="0"/>
                </a:spcAft>
              </a:pPr>
              <a:t>3</a:t>
            </a:fld>
            <a:endParaRPr lang="en-GB" altLang="en-US"/>
          </a:p>
        </p:txBody>
      </p:sp>
    </p:spTree>
    <p:extLst>
      <p:ext uri="{BB962C8B-B14F-4D97-AF65-F5344CB8AC3E}">
        <p14:creationId xmlns:p14="http://schemas.microsoft.com/office/powerpoint/2010/main" val="146521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work, leading to classroom discussion. </a:t>
            </a:r>
          </a:p>
        </p:txBody>
      </p:sp>
      <p:sp>
        <p:nvSpPr>
          <p:cNvPr id="4" name="Slide Number Placeholder 3"/>
          <p:cNvSpPr>
            <a:spLocks noGrp="1"/>
          </p:cNvSpPr>
          <p:nvPr>
            <p:ph type="sldNum" sz="quarter" idx="10"/>
          </p:nvPr>
        </p:nvSpPr>
        <p:spPr/>
        <p:txBody>
          <a:bodyPr/>
          <a:lstStyle/>
          <a:p>
            <a:fld id="{AD04407C-6E90-4438-BFB9-A2F776D54E01}" type="slidenum">
              <a:rPr lang="en-GB" smtClean="0"/>
              <a:t>5</a:t>
            </a:fld>
            <a:endParaRPr lang="en-GB"/>
          </a:p>
        </p:txBody>
      </p:sp>
    </p:spTree>
    <p:extLst>
      <p:ext uri="{BB962C8B-B14F-4D97-AF65-F5344CB8AC3E}">
        <p14:creationId xmlns:p14="http://schemas.microsoft.com/office/powerpoint/2010/main" val="310460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work, leading to classroom discussion. </a:t>
            </a:r>
          </a:p>
        </p:txBody>
      </p:sp>
      <p:sp>
        <p:nvSpPr>
          <p:cNvPr id="4" name="Slide Number Placeholder 3"/>
          <p:cNvSpPr>
            <a:spLocks noGrp="1"/>
          </p:cNvSpPr>
          <p:nvPr>
            <p:ph type="sldNum" sz="quarter" idx="10"/>
          </p:nvPr>
        </p:nvSpPr>
        <p:spPr/>
        <p:txBody>
          <a:bodyPr/>
          <a:lstStyle/>
          <a:p>
            <a:fld id="{AD04407C-6E90-4438-BFB9-A2F776D54E01}" type="slidenum">
              <a:rPr lang="en-GB" smtClean="0"/>
              <a:t>6</a:t>
            </a:fld>
            <a:endParaRPr lang="en-GB"/>
          </a:p>
        </p:txBody>
      </p:sp>
    </p:spTree>
    <p:extLst>
      <p:ext uri="{BB962C8B-B14F-4D97-AF65-F5344CB8AC3E}">
        <p14:creationId xmlns:p14="http://schemas.microsoft.com/office/powerpoint/2010/main" val="273391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04407C-6E90-4438-BFB9-A2F776D54E01}" type="slidenum">
              <a:rPr lang="en-GB" smtClean="0"/>
              <a:t>11</a:t>
            </a:fld>
            <a:endParaRPr lang="en-GB"/>
          </a:p>
        </p:txBody>
      </p:sp>
    </p:spTree>
    <p:extLst>
      <p:ext uri="{BB962C8B-B14F-4D97-AF65-F5344CB8AC3E}">
        <p14:creationId xmlns:p14="http://schemas.microsoft.com/office/powerpoint/2010/main" val="384305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04407C-6E90-4438-BFB9-A2F776D54E01}" type="slidenum">
              <a:rPr lang="en-GB" smtClean="0"/>
              <a:t>12</a:t>
            </a:fld>
            <a:endParaRPr lang="en-GB"/>
          </a:p>
        </p:txBody>
      </p:sp>
    </p:spTree>
    <p:extLst>
      <p:ext uri="{BB962C8B-B14F-4D97-AF65-F5344CB8AC3E}">
        <p14:creationId xmlns:p14="http://schemas.microsoft.com/office/powerpoint/2010/main" val="368707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04407C-6E90-4438-BFB9-A2F776D54E01}" type="slidenum">
              <a:rPr lang="en-GB" smtClean="0"/>
              <a:t>14</a:t>
            </a:fld>
            <a:endParaRPr lang="en-GB"/>
          </a:p>
        </p:txBody>
      </p:sp>
    </p:spTree>
    <p:extLst>
      <p:ext uri="{BB962C8B-B14F-4D97-AF65-F5344CB8AC3E}">
        <p14:creationId xmlns:p14="http://schemas.microsoft.com/office/powerpoint/2010/main" val="83575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B814C6-4397-42D5-B20F-B38C8ACCA7E1}"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814C6-4397-42D5-B20F-B38C8ACCA7E1}"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814C6-4397-42D5-B20F-B38C8ACCA7E1}"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814C6-4397-42D5-B20F-B38C8ACCA7E1}"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814C6-4397-42D5-B20F-B38C8ACCA7E1}"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B814C6-4397-42D5-B20F-B38C8ACCA7E1}"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B814C6-4397-42D5-B20F-B38C8ACCA7E1}" type="datetimeFigureOut">
              <a:rPr lang="en-GB" smtClean="0"/>
              <a:t>10/05/2021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B814C6-4397-42D5-B20F-B38C8ACCA7E1}" type="datetimeFigureOut">
              <a:rPr lang="en-GB" smtClean="0"/>
              <a:t>10/05/2021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814C6-4397-42D5-B20F-B38C8ACCA7E1}" type="datetimeFigureOut">
              <a:rPr lang="en-GB" smtClean="0"/>
              <a:t>10/05/2021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814C6-4397-42D5-B20F-B38C8ACCA7E1}"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814C6-4397-42D5-B20F-B38C8ACCA7E1}"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D3767-DD1A-431B-BCB9-9275E3B6412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814C6-4397-42D5-B20F-B38C8ACCA7E1}" type="datetimeFigureOut">
              <a:rPr lang="en-GB" smtClean="0"/>
              <a:t>10/05/2021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D3767-DD1A-431B-BCB9-9275E3B6412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SOzcjbKS6o"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PHwIkOv6Rc4"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5516" y="66823"/>
            <a:ext cx="8280920"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62484" y="98245"/>
            <a:ext cx="8280920" cy="830997"/>
          </a:xfrm>
          <a:prstGeom prst="rect">
            <a:avLst/>
          </a:prstGeom>
          <a:noFill/>
        </p:spPr>
        <p:txBody>
          <a:bodyPr wrap="square" rtlCol="0">
            <a:spAutoFit/>
          </a:bodyPr>
          <a:lstStyle/>
          <a:p>
            <a:r>
              <a:rPr lang="en-GB" sz="2400" b="1" dirty="0"/>
              <a:t>Use the images below, and your own knowledge, to give a definition of a “Cold War”. </a:t>
            </a:r>
          </a:p>
        </p:txBody>
      </p:sp>
      <p:sp>
        <p:nvSpPr>
          <p:cNvPr id="16" name="Rectangle 15"/>
          <p:cNvSpPr/>
          <p:nvPr/>
        </p:nvSpPr>
        <p:spPr>
          <a:xfrm>
            <a:off x="552370" y="6212647"/>
            <a:ext cx="8100652" cy="6025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Challenge: Can you explain the differences between a “hot war” and a “cold war”?</a:t>
            </a:r>
          </a:p>
        </p:txBody>
      </p:sp>
      <p:pic>
        <p:nvPicPr>
          <p:cNvPr id="1026" name="Picture 2"/>
          <p:cNvPicPr>
            <a:picLocks noChangeAspect="1" noChangeArrowheads="1"/>
          </p:cNvPicPr>
          <p:nvPr/>
        </p:nvPicPr>
        <p:blipFill>
          <a:blip r:embed="rId3" cstate="print"/>
          <a:srcRect l="19605" t="44200" r="52045" b="28080"/>
          <a:stretch>
            <a:fillRect/>
          </a:stretch>
        </p:blipFill>
        <p:spPr bwMode="auto">
          <a:xfrm>
            <a:off x="135408" y="1054757"/>
            <a:ext cx="2664296" cy="14653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1178" t="36560" r="54252" b="21440"/>
          <a:stretch>
            <a:fillRect/>
          </a:stretch>
        </p:blipFill>
        <p:spPr bwMode="auto">
          <a:xfrm>
            <a:off x="2650927" y="1058039"/>
            <a:ext cx="1656184" cy="159248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7003" t="29840" r="40078" b="13041"/>
          <a:stretch>
            <a:fillRect/>
          </a:stretch>
        </p:blipFill>
        <p:spPr bwMode="auto">
          <a:xfrm>
            <a:off x="6586540" y="1108456"/>
            <a:ext cx="2448272" cy="14864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8421" t="30680" r="41968" b="14721"/>
          <a:stretch>
            <a:fillRect/>
          </a:stretch>
        </p:blipFill>
        <p:spPr bwMode="auto">
          <a:xfrm>
            <a:off x="5004048" y="1929433"/>
            <a:ext cx="2304256" cy="1426445"/>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l="23068" t="34040" r="55670" b="17241"/>
          <a:stretch>
            <a:fillRect/>
          </a:stretch>
        </p:blipFill>
        <p:spPr bwMode="auto">
          <a:xfrm>
            <a:off x="4784749" y="3252753"/>
            <a:ext cx="1584544" cy="2042300"/>
          </a:xfrm>
          <a:prstGeom prst="rect">
            <a:avLst/>
          </a:prstGeom>
          <a:noFill/>
          <a:ln w="9525">
            <a:noFill/>
            <a:miter lim="800000"/>
            <a:headEnd/>
            <a:tailEnd/>
          </a:ln>
        </p:spPr>
      </p:pic>
      <p:pic>
        <p:nvPicPr>
          <p:cNvPr id="1035" name="Picture 11"/>
          <p:cNvPicPr>
            <a:picLocks noChangeAspect="1" noChangeArrowheads="1"/>
          </p:cNvPicPr>
          <p:nvPr/>
        </p:nvPicPr>
        <p:blipFill>
          <a:blip r:embed="rId8" cstate="print"/>
          <a:srcRect l="20000" t="48320" r="52362" b="20600"/>
          <a:stretch>
            <a:fillRect/>
          </a:stretch>
        </p:blipFill>
        <p:spPr bwMode="auto">
          <a:xfrm>
            <a:off x="6713016" y="4610456"/>
            <a:ext cx="2411760" cy="1525571"/>
          </a:xfrm>
          <a:prstGeom prst="rect">
            <a:avLst/>
          </a:prstGeom>
          <a:noFill/>
          <a:ln w="9525">
            <a:noFill/>
            <a:miter lim="800000"/>
            <a:headEnd/>
            <a:tailEnd/>
          </a:ln>
        </p:spPr>
      </p:pic>
      <p:sp>
        <p:nvSpPr>
          <p:cNvPr id="25" name="Right Arrow 24"/>
          <p:cNvSpPr/>
          <p:nvPr/>
        </p:nvSpPr>
        <p:spPr>
          <a:xfrm rot="1707536">
            <a:off x="6095503" y="4158154"/>
            <a:ext cx="108012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9"/>
          <a:stretch>
            <a:fillRect/>
          </a:stretch>
        </p:blipFill>
        <p:spPr>
          <a:xfrm>
            <a:off x="116532" y="3612194"/>
            <a:ext cx="2014276" cy="1335553"/>
          </a:xfrm>
          <a:prstGeom prst="rect">
            <a:avLst/>
          </a:prstGeom>
        </p:spPr>
      </p:pic>
      <p:sp>
        <p:nvSpPr>
          <p:cNvPr id="18" name="TextBox 17"/>
          <p:cNvSpPr txBox="1"/>
          <p:nvPr/>
        </p:nvSpPr>
        <p:spPr>
          <a:xfrm rot="20802135">
            <a:off x="4711207" y="1238524"/>
            <a:ext cx="2453033" cy="646331"/>
          </a:xfrm>
          <a:prstGeom prst="rect">
            <a:avLst/>
          </a:prstGeom>
          <a:solidFill>
            <a:srgbClr val="FFC000"/>
          </a:solidFill>
        </p:spPr>
        <p:txBody>
          <a:bodyPr wrap="square" rtlCol="0">
            <a:spAutoFit/>
          </a:bodyPr>
          <a:lstStyle/>
          <a:p>
            <a:pPr algn="ctr"/>
            <a:r>
              <a:rPr lang="en-GB" b="1" dirty="0"/>
              <a:t>Who was the Cold War between?</a:t>
            </a:r>
          </a:p>
        </p:txBody>
      </p:sp>
      <p:sp>
        <p:nvSpPr>
          <p:cNvPr id="19" name="TextBox 18"/>
          <p:cNvSpPr txBox="1"/>
          <p:nvPr/>
        </p:nvSpPr>
        <p:spPr>
          <a:xfrm rot="467892">
            <a:off x="82189" y="2383756"/>
            <a:ext cx="2453033" cy="923330"/>
          </a:xfrm>
          <a:prstGeom prst="rect">
            <a:avLst/>
          </a:prstGeom>
          <a:solidFill>
            <a:srgbClr val="FFC000"/>
          </a:solidFill>
        </p:spPr>
        <p:txBody>
          <a:bodyPr wrap="square" rtlCol="0">
            <a:spAutoFit/>
          </a:bodyPr>
          <a:lstStyle/>
          <a:p>
            <a:pPr algn="ctr"/>
            <a:r>
              <a:rPr lang="en-GB" b="1" dirty="0"/>
              <a:t>How would you characterise the Cold War?</a:t>
            </a:r>
          </a:p>
        </p:txBody>
      </p:sp>
      <p:pic>
        <p:nvPicPr>
          <p:cNvPr id="3" name="Picture 2"/>
          <p:cNvPicPr>
            <a:picLocks noChangeAspect="1"/>
          </p:cNvPicPr>
          <p:nvPr/>
        </p:nvPicPr>
        <p:blipFill>
          <a:blip r:embed="rId10"/>
          <a:stretch>
            <a:fillRect/>
          </a:stretch>
        </p:blipFill>
        <p:spPr>
          <a:xfrm>
            <a:off x="462484" y="4827001"/>
            <a:ext cx="1885752" cy="1254882"/>
          </a:xfrm>
          <a:prstGeom prst="rect">
            <a:avLst/>
          </a:prstGeom>
        </p:spPr>
      </p:pic>
      <p:pic>
        <p:nvPicPr>
          <p:cNvPr id="4" name="Picture 3"/>
          <p:cNvPicPr>
            <a:picLocks noChangeAspect="1"/>
          </p:cNvPicPr>
          <p:nvPr/>
        </p:nvPicPr>
        <p:blipFill>
          <a:blip r:embed="rId11"/>
          <a:stretch>
            <a:fillRect/>
          </a:stretch>
        </p:blipFill>
        <p:spPr>
          <a:xfrm>
            <a:off x="2189218" y="4768396"/>
            <a:ext cx="2623986" cy="1076507"/>
          </a:xfrm>
          <a:prstGeom prst="rect">
            <a:avLst/>
          </a:prstGeom>
        </p:spPr>
      </p:pic>
      <p:sp>
        <p:nvSpPr>
          <p:cNvPr id="21" name="TextBox 20"/>
          <p:cNvSpPr txBox="1"/>
          <p:nvPr/>
        </p:nvSpPr>
        <p:spPr>
          <a:xfrm rot="543191">
            <a:off x="6498053" y="3383629"/>
            <a:ext cx="2453033" cy="923330"/>
          </a:xfrm>
          <a:prstGeom prst="rect">
            <a:avLst/>
          </a:prstGeom>
          <a:solidFill>
            <a:srgbClr val="FFC000"/>
          </a:solidFill>
        </p:spPr>
        <p:txBody>
          <a:bodyPr wrap="square" rtlCol="0">
            <a:spAutoFit/>
          </a:bodyPr>
          <a:lstStyle/>
          <a:p>
            <a:pPr algn="ctr"/>
            <a:r>
              <a:rPr lang="en-GB" b="1" dirty="0"/>
              <a:t>Between what years did the Cold War take place?</a:t>
            </a:r>
          </a:p>
        </p:txBody>
      </p:sp>
      <p:pic>
        <p:nvPicPr>
          <p:cNvPr id="6" name="Picture 5"/>
          <p:cNvPicPr>
            <a:picLocks noChangeAspect="1"/>
          </p:cNvPicPr>
          <p:nvPr/>
        </p:nvPicPr>
        <p:blipFill>
          <a:blip r:embed="rId12"/>
          <a:stretch>
            <a:fillRect/>
          </a:stretch>
        </p:blipFill>
        <p:spPr>
          <a:xfrm>
            <a:off x="1901552" y="3511992"/>
            <a:ext cx="1243530" cy="1243530"/>
          </a:xfrm>
          <a:prstGeom prst="rect">
            <a:avLst/>
          </a:prstGeom>
        </p:spPr>
      </p:pic>
      <p:sp>
        <p:nvSpPr>
          <p:cNvPr id="24" name="TextBox 23"/>
          <p:cNvSpPr txBox="1"/>
          <p:nvPr/>
        </p:nvSpPr>
        <p:spPr>
          <a:xfrm rot="1025857">
            <a:off x="2934565" y="4127161"/>
            <a:ext cx="2053342" cy="646331"/>
          </a:xfrm>
          <a:prstGeom prst="rect">
            <a:avLst/>
          </a:prstGeom>
          <a:solidFill>
            <a:srgbClr val="FFC000"/>
          </a:solidFill>
        </p:spPr>
        <p:txBody>
          <a:bodyPr wrap="square" rtlCol="0">
            <a:spAutoFit/>
          </a:bodyPr>
          <a:lstStyle/>
          <a:p>
            <a:pPr algn="ctr"/>
            <a:r>
              <a:rPr lang="en-GB" b="1" dirty="0"/>
              <a:t>How was the Cold War fought? </a:t>
            </a:r>
          </a:p>
        </p:txBody>
      </p:sp>
    </p:spTree>
    <p:extLst>
      <p:ext uri="{BB962C8B-B14F-4D97-AF65-F5344CB8AC3E}">
        <p14:creationId xmlns:p14="http://schemas.microsoft.com/office/powerpoint/2010/main" val="3482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0151-B03D-4089-AA1B-1CF7DBE71975}"/>
              </a:ext>
            </a:extLst>
          </p:cNvPr>
          <p:cNvSpPr>
            <a:spLocks noGrp="1"/>
          </p:cNvSpPr>
          <p:nvPr>
            <p:ph type="title"/>
          </p:nvPr>
        </p:nvSpPr>
        <p:spPr>
          <a:solidFill>
            <a:schemeClr val="accent3">
              <a:lumMod val="60000"/>
              <a:lumOff val="40000"/>
            </a:schemeClr>
          </a:solidFill>
        </p:spPr>
        <p:txBody>
          <a:bodyPr>
            <a:normAutofit/>
          </a:bodyPr>
          <a:lstStyle/>
          <a:p>
            <a:r>
              <a:rPr lang="en-GB" sz="2400" dirty="0">
                <a:latin typeface="Comic Sans MS" panose="030F0702030302020204" pitchFamily="66" charset="0"/>
              </a:rPr>
              <a:t>Step 1 – Who was in charge? Copy Stalin and Truman and find out the others before adding them to the line</a:t>
            </a:r>
          </a:p>
        </p:txBody>
      </p:sp>
      <p:pic>
        <p:nvPicPr>
          <p:cNvPr id="4" name="Content Placeholder 3">
            <a:extLst>
              <a:ext uri="{FF2B5EF4-FFF2-40B4-BE49-F238E27FC236}">
                <a16:creationId xmlns:a16="http://schemas.microsoft.com/office/drawing/2014/main" id="{00A5A287-9290-42D9-922D-DA6046446368}"/>
              </a:ext>
            </a:extLst>
          </p:cNvPr>
          <p:cNvPicPr>
            <a:picLocks noGrp="1" noChangeAspect="1"/>
          </p:cNvPicPr>
          <p:nvPr>
            <p:ph idx="1"/>
          </p:nvPr>
        </p:nvPicPr>
        <p:blipFill rotWithShape="1">
          <a:blip r:embed="rId2"/>
          <a:srcRect l="15114" t="34043" r="32111" b="15045"/>
          <a:stretch/>
        </p:blipFill>
        <p:spPr>
          <a:xfrm>
            <a:off x="655440" y="1501859"/>
            <a:ext cx="7833120" cy="4248472"/>
          </a:xfrm>
          <a:prstGeom prst="rect">
            <a:avLst/>
          </a:prstGeom>
        </p:spPr>
      </p:pic>
    </p:spTree>
    <p:extLst>
      <p:ext uri="{BB962C8B-B14F-4D97-AF65-F5344CB8AC3E}">
        <p14:creationId xmlns:p14="http://schemas.microsoft.com/office/powerpoint/2010/main" val="390068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0151-B03D-4089-AA1B-1CF7DBE71975}"/>
              </a:ext>
            </a:extLst>
          </p:cNvPr>
          <p:cNvSpPr>
            <a:spLocks noGrp="1"/>
          </p:cNvSpPr>
          <p:nvPr>
            <p:ph type="title"/>
          </p:nvPr>
        </p:nvSpPr>
        <p:spPr>
          <a:solidFill>
            <a:schemeClr val="accent3">
              <a:lumMod val="60000"/>
              <a:lumOff val="40000"/>
            </a:schemeClr>
          </a:solidFill>
        </p:spPr>
        <p:txBody>
          <a:bodyPr>
            <a:normAutofit/>
          </a:bodyPr>
          <a:lstStyle/>
          <a:p>
            <a:r>
              <a:rPr lang="en-GB" sz="2400" dirty="0">
                <a:latin typeface="Comic Sans MS" panose="030F0702030302020204" pitchFamily="66" charset="0"/>
              </a:rPr>
              <a:t>Step 2 – What happened? Put the events on your timeline and add as much information as you can.  </a:t>
            </a:r>
          </a:p>
        </p:txBody>
      </p:sp>
      <p:sp>
        <p:nvSpPr>
          <p:cNvPr id="5" name="Content Placeholder 4">
            <a:extLst>
              <a:ext uri="{FF2B5EF4-FFF2-40B4-BE49-F238E27FC236}">
                <a16:creationId xmlns:a16="http://schemas.microsoft.com/office/drawing/2014/main" id="{DE580D0C-AB1F-441A-A525-4A1C414D001F}"/>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8A39454B-912E-4D30-882C-47020237AF1C}"/>
              </a:ext>
            </a:extLst>
          </p:cNvPr>
          <p:cNvPicPr>
            <a:picLocks noChangeAspect="1"/>
          </p:cNvPicPr>
          <p:nvPr/>
        </p:nvPicPr>
        <p:blipFill rotWithShape="1">
          <a:blip r:embed="rId3"/>
          <a:srcRect l="13775" t="24788" r="31889" b="10781"/>
          <a:stretch/>
        </p:blipFill>
        <p:spPr>
          <a:xfrm>
            <a:off x="827584" y="1739353"/>
            <a:ext cx="6854056" cy="4569372"/>
          </a:xfrm>
          <a:prstGeom prst="rect">
            <a:avLst/>
          </a:prstGeom>
        </p:spPr>
      </p:pic>
    </p:spTree>
    <p:extLst>
      <p:ext uri="{BB962C8B-B14F-4D97-AF65-F5344CB8AC3E}">
        <p14:creationId xmlns:p14="http://schemas.microsoft.com/office/powerpoint/2010/main" val="106868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580D0C-AB1F-441A-A525-4A1C414D001F}"/>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5AC2887A-49F2-4E93-BA0F-8D303C4F18C0}"/>
              </a:ext>
            </a:extLst>
          </p:cNvPr>
          <p:cNvPicPr>
            <a:picLocks noChangeAspect="1"/>
          </p:cNvPicPr>
          <p:nvPr/>
        </p:nvPicPr>
        <p:blipFill rotWithShape="1">
          <a:blip r:embed="rId3"/>
          <a:srcRect l="14563" t="16808" r="32675" b="6310"/>
          <a:stretch/>
        </p:blipFill>
        <p:spPr>
          <a:xfrm>
            <a:off x="1259632" y="1693656"/>
            <a:ext cx="5950102" cy="4874589"/>
          </a:xfrm>
          <a:prstGeom prst="rect">
            <a:avLst/>
          </a:prstGeom>
        </p:spPr>
      </p:pic>
      <p:sp>
        <p:nvSpPr>
          <p:cNvPr id="7" name="Title 6">
            <a:extLst>
              <a:ext uri="{FF2B5EF4-FFF2-40B4-BE49-F238E27FC236}">
                <a16:creationId xmlns:a16="http://schemas.microsoft.com/office/drawing/2014/main" id="{68AF3F36-4B83-4A51-8287-8B091B97468A}"/>
              </a:ext>
            </a:extLst>
          </p:cNvPr>
          <p:cNvSpPr>
            <a:spLocks noGrp="1"/>
          </p:cNvSpPr>
          <p:nvPr>
            <p:ph type="title"/>
          </p:nvPr>
        </p:nvSpPr>
        <p:spPr/>
        <p:txBody>
          <a:bodyPr/>
          <a:lstStyle/>
          <a:p>
            <a:endParaRPr lang="en-GB"/>
          </a:p>
        </p:txBody>
      </p:sp>
      <p:sp>
        <p:nvSpPr>
          <p:cNvPr id="8" name="Title 1">
            <a:extLst>
              <a:ext uri="{FF2B5EF4-FFF2-40B4-BE49-F238E27FC236}">
                <a16:creationId xmlns:a16="http://schemas.microsoft.com/office/drawing/2014/main" id="{C8DA6E44-B6DB-493F-B92D-61F4F7E83988}"/>
              </a:ext>
            </a:extLst>
          </p:cNvPr>
          <p:cNvSpPr txBox="1">
            <a:spLocks/>
          </p:cNvSpPr>
          <p:nvPr/>
        </p:nvSpPr>
        <p:spPr>
          <a:xfrm>
            <a:off x="609600" y="427038"/>
            <a:ext cx="8229600" cy="1143000"/>
          </a:xfrm>
          <a:prstGeom prst="rect">
            <a:avLst/>
          </a:prstGeom>
          <a:solidFill>
            <a:schemeClr val="accent3">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Comic Sans MS" panose="030F0702030302020204" pitchFamily="66" charset="0"/>
              </a:rPr>
              <a:t>Step 2 – What happened? Put the events on your timeline and add as much information as you can.  </a:t>
            </a:r>
          </a:p>
        </p:txBody>
      </p:sp>
    </p:spTree>
    <p:extLst>
      <p:ext uri="{BB962C8B-B14F-4D97-AF65-F5344CB8AC3E}">
        <p14:creationId xmlns:p14="http://schemas.microsoft.com/office/powerpoint/2010/main" val="233100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E1E-E705-4EA2-8C50-98F3A8AB97A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34DC4E6-9905-49BF-9A63-79EBC23985CF}"/>
              </a:ext>
            </a:extLst>
          </p:cNvPr>
          <p:cNvPicPr>
            <a:picLocks noGrp="1" noChangeAspect="1"/>
          </p:cNvPicPr>
          <p:nvPr>
            <p:ph idx="1"/>
          </p:nvPr>
        </p:nvPicPr>
        <p:blipFill rotWithShape="1">
          <a:blip r:embed="rId2"/>
          <a:srcRect l="14220" t="35634" r="32110" b="15045"/>
          <a:stretch/>
        </p:blipFill>
        <p:spPr>
          <a:xfrm>
            <a:off x="457200" y="3446839"/>
            <a:ext cx="8224700" cy="3353719"/>
          </a:xfrm>
          <a:prstGeom prst="rect">
            <a:avLst/>
          </a:prstGeom>
        </p:spPr>
      </p:pic>
      <p:pic>
        <p:nvPicPr>
          <p:cNvPr id="4" name="Picture 3">
            <a:extLst>
              <a:ext uri="{FF2B5EF4-FFF2-40B4-BE49-F238E27FC236}">
                <a16:creationId xmlns:a16="http://schemas.microsoft.com/office/drawing/2014/main" id="{BAE20EA2-6259-4D21-8811-3A53AD446E0D}"/>
              </a:ext>
            </a:extLst>
          </p:cNvPr>
          <p:cNvPicPr>
            <a:picLocks noChangeAspect="1"/>
          </p:cNvPicPr>
          <p:nvPr/>
        </p:nvPicPr>
        <p:blipFill rotWithShape="1">
          <a:blip r:embed="rId3"/>
          <a:srcRect l="14563" t="28990" r="32675" b="31791"/>
          <a:stretch/>
        </p:blipFill>
        <p:spPr>
          <a:xfrm>
            <a:off x="457200" y="9651"/>
            <a:ext cx="8224700" cy="3437188"/>
          </a:xfrm>
          <a:prstGeom prst="rect">
            <a:avLst/>
          </a:prstGeom>
        </p:spPr>
      </p:pic>
    </p:spTree>
    <p:extLst>
      <p:ext uri="{BB962C8B-B14F-4D97-AF65-F5344CB8AC3E}">
        <p14:creationId xmlns:p14="http://schemas.microsoft.com/office/powerpoint/2010/main" val="122134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AF3F36-4B83-4A51-8287-8B091B97468A}"/>
              </a:ext>
            </a:extLst>
          </p:cNvPr>
          <p:cNvSpPr>
            <a:spLocks noGrp="1"/>
          </p:cNvSpPr>
          <p:nvPr>
            <p:ph type="title"/>
          </p:nvPr>
        </p:nvSpPr>
        <p:spPr/>
        <p:txBody>
          <a:bodyPr/>
          <a:lstStyle/>
          <a:p>
            <a:endParaRPr lang="en-GB"/>
          </a:p>
        </p:txBody>
      </p:sp>
      <p:sp>
        <p:nvSpPr>
          <p:cNvPr id="8" name="Title 1">
            <a:extLst>
              <a:ext uri="{FF2B5EF4-FFF2-40B4-BE49-F238E27FC236}">
                <a16:creationId xmlns:a16="http://schemas.microsoft.com/office/drawing/2014/main" id="{C8DA6E44-B6DB-493F-B92D-61F4F7E83988}"/>
              </a:ext>
            </a:extLst>
          </p:cNvPr>
          <p:cNvSpPr txBox="1">
            <a:spLocks/>
          </p:cNvSpPr>
          <p:nvPr/>
        </p:nvSpPr>
        <p:spPr>
          <a:xfrm>
            <a:off x="220127" y="152234"/>
            <a:ext cx="8229600" cy="1143000"/>
          </a:xfrm>
          <a:prstGeom prst="rect">
            <a:avLst/>
          </a:prstGeom>
          <a:solidFill>
            <a:schemeClr val="accent5">
              <a:lumMod val="60000"/>
              <a:lumOff val="4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Comic Sans MS" panose="030F0702030302020204" pitchFamily="66" charset="0"/>
              </a:rPr>
              <a:t>Be creative – Now it’s time to show what you have learnt.  For one of the events produce one of the following:</a:t>
            </a:r>
          </a:p>
        </p:txBody>
      </p:sp>
      <p:pic>
        <p:nvPicPr>
          <p:cNvPr id="2" name="Picture 1">
            <a:extLst>
              <a:ext uri="{FF2B5EF4-FFF2-40B4-BE49-F238E27FC236}">
                <a16:creationId xmlns:a16="http://schemas.microsoft.com/office/drawing/2014/main" id="{AD660424-8C44-4871-ADB9-514D4059A94A}"/>
              </a:ext>
            </a:extLst>
          </p:cNvPr>
          <p:cNvPicPr>
            <a:picLocks noChangeAspect="1"/>
          </p:cNvPicPr>
          <p:nvPr/>
        </p:nvPicPr>
        <p:blipFill rotWithShape="1">
          <a:blip r:embed="rId3"/>
          <a:srcRect l="13776" t="41596" r="32675" b="6579"/>
          <a:stretch/>
        </p:blipFill>
        <p:spPr>
          <a:xfrm>
            <a:off x="220126" y="1540042"/>
            <a:ext cx="8229599" cy="4219881"/>
          </a:xfrm>
          <a:prstGeom prst="rect">
            <a:avLst/>
          </a:prstGeom>
        </p:spPr>
      </p:pic>
    </p:spTree>
    <p:extLst>
      <p:ext uri="{BB962C8B-B14F-4D97-AF65-F5344CB8AC3E}">
        <p14:creationId xmlns:p14="http://schemas.microsoft.com/office/powerpoint/2010/main" val="365131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9.png">
            <a:extLst>
              <a:ext uri="{FF2B5EF4-FFF2-40B4-BE49-F238E27FC236}">
                <a16:creationId xmlns:a16="http://schemas.microsoft.com/office/drawing/2014/main" id="{BD9E4308-84CE-4860-A4A9-C854625CB684}"/>
              </a:ext>
            </a:extLst>
          </p:cNvPr>
          <p:cNvPicPr/>
          <p:nvPr/>
        </p:nvPicPr>
        <p:blipFill>
          <a:blip r:embed="rId2"/>
          <a:srcRect t="3261"/>
          <a:stretch>
            <a:fillRect/>
          </a:stretch>
        </p:blipFill>
        <p:spPr>
          <a:xfrm>
            <a:off x="2352675" y="0"/>
            <a:ext cx="4438650" cy="1898015"/>
          </a:xfrm>
          <a:prstGeom prst="rect">
            <a:avLst/>
          </a:prstGeom>
          <a:ln/>
        </p:spPr>
      </p:pic>
      <p:sp>
        <p:nvSpPr>
          <p:cNvPr id="11" name="Title 1">
            <a:extLst>
              <a:ext uri="{FF2B5EF4-FFF2-40B4-BE49-F238E27FC236}">
                <a16:creationId xmlns:a16="http://schemas.microsoft.com/office/drawing/2014/main" id="{05E19A0B-DA30-4876-8DCA-2947A7BF0FDB}"/>
              </a:ext>
            </a:extLst>
          </p:cNvPr>
          <p:cNvSpPr>
            <a:spLocks noGrp="1"/>
          </p:cNvSpPr>
          <p:nvPr>
            <p:ph type="title"/>
          </p:nvPr>
        </p:nvSpPr>
        <p:spPr>
          <a:xfrm>
            <a:off x="323528" y="1898016"/>
            <a:ext cx="8229600" cy="4959984"/>
          </a:xfrm>
          <a:solidFill>
            <a:schemeClr val="accent2">
              <a:lumMod val="60000"/>
              <a:lumOff val="40000"/>
            </a:schemeClr>
          </a:solidFill>
        </p:spPr>
        <p:txBody>
          <a:bodyPr>
            <a:normAutofit fontScale="90000"/>
          </a:bodyPr>
          <a:lstStyle/>
          <a:p>
            <a:r>
              <a:rPr lang="en-GB" sz="2800" dirty="0"/>
              <a:t>Task 2 – </a:t>
            </a:r>
            <a:r>
              <a:rPr lang="en-GB" sz="2800" b="1" dirty="0"/>
              <a:t>Soviet Leaders fact file </a:t>
            </a:r>
            <a:br>
              <a:rPr lang="en-GB" dirty="0"/>
            </a:br>
            <a:br>
              <a:rPr lang="en-GB" dirty="0"/>
            </a:br>
            <a:r>
              <a:rPr lang="en-GB" sz="2200" dirty="0"/>
              <a:t>Make a fact file/ biography about each of the Soviet Leaders </a:t>
            </a:r>
            <a:br>
              <a:rPr lang="en-GB" sz="2200" dirty="0"/>
            </a:br>
            <a:br>
              <a:rPr lang="en-GB" sz="2200" dirty="0"/>
            </a:br>
            <a:r>
              <a:rPr lang="en-GB" sz="2200" dirty="0"/>
              <a:t>Find out about: </a:t>
            </a:r>
            <a:br>
              <a:rPr lang="en-GB" sz="2200" dirty="0"/>
            </a:br>
            <a:br>
              <a:rPr lang="en-GB" sz="2200" dirty="0"/>
            </a:br>
            <a:r>
              <a:rPr lang="en-GB" sz="2200" dirty="0"/>
              <a:t>1.Their name (include a picture if you wish) </a:t>
            </a:r>
            <a:br>
              <a:rPr lang="en-GB" sz="2200" dirty="0"/>
            </a:br>
            <a:r>
              <a:rPr lang="en-GB" sz="2200" dirty="0"/>
              <a:t>2.The dates they were in power </a:t>
            </a:r>
            <a:br>
              <a:rPr lang="en-GB" sz="2200" dirty="0"/>
            </a:br>
            <a:r>
              <a:rPr lang="en-GB" sz="2200" dirty="0"/>
              <a:t>3.What happened during their leadership (any key events) </a:t>
            </a:r>
            <a:br>
              <a:rPr lang="en-GB" sz="2200" dirty="0"/>
            </a:br>
            <a:r>
              <a:rPr lang="en-GB" sz="2200" dirty="0"/>
              <a:t>4. Any of their key policies </a:t>
            </a:r>
            <a:br>
              <a:rPr lang="en-GB" sz="2200" dirty="0"/>
            </a:br>
            <a:r>
              <a:rPr lang="en-GB" sz="2200" dirty="0"/>
              <a:t>5. Any interesting facts that you can find </a:t>
            </a:r>
            <a:br>
              <a:rPr lang="en-GB" sz="2200" dirty="0"/>
            </a:br>
            <a:r>
              <a:rPr lang="en-GB" sz="2200" dirty="0"/>
              <a:t> </a:t>
            </a:r>
            <a:br>
              <a:rPr lang="en-GB" sz="2200" dirty="0"/>
            </a:br>
            <a:r>
              <a:rPr lang="en-GB" sz="2200" dirty="0"/>
              <a:t> </a:t>
            </a:r>
            <a:br>
              <a:rPr lang="en-GB" sz="2200" dirty="0"/>
            </a:br>
            <a:r>
              <a:rPr lang="en-GB" sz="2200" dirty="0"/>
              <a:t>You can begin creating your fact file by listening to this video: </a:t>
            </a:r>
            <a:r>
              <a:rPr lang="en-GB" sz="2200" u="sng" dirty="0">
                <a:hlinkClick r:id="rId3"/>
              </a:rPr>
              <a:t>https://www.youtube.com/watch?v=ASOzcjbKS6o</a:t>
            </a:r>
            <a:endParaRPr lang="en-GB" sz="2200" dirty="0"/>
          </a:p>
        </p:txBody>
      </p:sp>
    </p:spTree>
    <p:extLst>
      <p:ext uri="{BB962C8B-B14F-4D97-AF65-F5344CB8AC3E}">
        <p14:creationId xmlns:p14="http://schemas.microsoft.com/office/powerpoint/2010/main" val="3824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2BF0-7994-436E-ADD4-5DEF9A78EF3A}"/>
              </a:ext>
            </a:extLst>
          </p:cNvPr>
          <p:cNvSpPr>
            <a:spLocks noGrp="1"/>
          </p:cNvSpPr>
          <p:nvPr>
            <p:ph type="title"/>
          </p:nvPr>
        </p:nvSpPr>
        <p:spPr>
          <a:xfrm>
            <a:off x="603504" y="4385066"/>
            <a:ext cx="8021177" cy="1317643"/>
          </a:xfrm>
        </p:spPr>
        <p:txBody>
          <a:bodyPr vert="horz" lIns="91440" tIns="45720" rIns="91440" bIns="45720" rtlCol="0" anchor="b">
            <a:normAutofit/>
          </a:bodyPr>
          <a:lstStyle/>
          <a:p>
            <a:pPr algn="l">
              <a:lnSpc>
                <a:spcPct val="90000"/>
              </a:lnSpc>
            </a:pPr>
            <a:r>
              <a:rPr lang="en-US" sz="6000" dirty="0">
                <a:solidFill>
                  <a:srgbClr val="FFFF00"/>
                </a:solidFill>
              </a:rPr>
              <a:t>Theme - Introduction</a:t>
            </a:r>
          </a:p>
        </p:txBody>
      </p:sp>
      <p:pic>
        <p:nvPicPr>
          <p:cNvPr id="2050" name="Picture 2" descr="How to Write an Essay Introduction for Various Essay Formats">
            <a:extLst>
              <a:ext uri="{FF2B5EF4-FFF2-40B4-BE49-F238E27FC236}">
                <a16:creationId xmlns:a16="http://schemas.microsoft.com/office/drawing/2014/main" id="{DCC0058D-6660-4D77-AA4F-6D9FF431B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4" b="7810"/>
          <a:stretch/>
        </p:blipFill>
        <p:spPr bwMode="auto">
          <a:xfrm>
            <a:off x="20" y="10"/>
            <a:ext cx="9143980" cy="4242125"/>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261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1207529"/>
            <a:ext cx="9145587" cy="920750"/>
          </a:xfrm>
        </p:spPr>
        <p:txBody>
          <a:bodyPr rtlCol="0">
            <a:normAutofit fontScale="90000"/>
          </a:bodyPr>
          <a:lstStyle/>
          <a:p>
            <a:pPr>
              <a:defRPr/>
            </a:pPr>
            <a:r>
              <a:rPr lang="en-GB" sz="3600" b="1" u="sng" dirty="0">
                <a:latin typeface="+mn-lt"/>
              </a:rPr>
              <a:t>What were the early causes of the Cold War?</a:t>
            </a:r>
            <a:br>
              <a:rPr lang="en-GB" sz="3600" b="1" u="sng" dirty="0">
                <a:latin typeface="+mn-lt"/>
              </a:rPr>
            </a:br>
            <a:br>
              <a:rPr lang="en-GB" sz="3600" b="1" u="sng" dirty="0">
                <a:latin typeface="+mn-lt"/>
              </a:rPr>
            </a:br>
            <a:r>
              <a:rPr lang="en-GB" sz="3600" b="1" u="sng" dirty="0">
                <a:latin typeface="+mn-lt"/>
              </a:rPr>
              <a:t>Can we develop our own overview of key moments in the Cold War?</a:t>
            </a:r>
            <a:br>
              <a:rPr lang="en-GB" sz="3600" b="1" u="sng" dirty="0">
                <a:latin typeface="+mn-lt"/>
              </a:rPr>
            </a:br>
            <a:endParaRPr lang="en-GB" sz="3600" b="1" u="sng" dirty="0">
              <a:latin typeface="+mn-lt"/>
            </a:endParaRPr>
          </a:p>
        </p:txBody>
      </p:sp>
      <p:sp>
        <p:nvSpPr>
          <p:cNvPr id="3076" name="TextBox 4"/>
          <p:cNvSpPr txBox="1">
            <a:spLocks noChangeArrowheads="1"/>
          </p:cNvSpPr>
          <p:nvPr/>
        </p:nvSpPr>
        <p:spPr bwMode="auto">
          <a:xfrm>
            <a:off x="-1588" y="6350"/>
            <a:ext cx="9144001" cy="338138"/>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300"/>
              </a:spcBef>
              <a:buClr>
                <a:schemeClr val="accent1"/>
              </a:buClr>
              <a:buSzPct val="68000"/>
              <a:buFont typeface="Arial" panose="020B0604020202020204" pitchFamily="34" charset="0"/>
              <a:buNone/>
              <a:defRPr/>
            </a:pPr>
            <a:r>
              <a:rPr lang="en-GB" altLang="en-US" sz="1600" b="1" dirty="0">
                <a:solidFill>
                  <a:schemeClr val="bg1"/>
                </a:solidFill>
              </a:rPr>
              <a:t>Key Topic 1: Why did the USA and USSR become rivals in the period 1941-49?</a:t>
            </a:r>
            <a:endParaRPr lang="en-GB" altLang="en-US" sz="1500" b="1" dirty="0">
              <a:solidFill>
                <a:schemeClr val="bg1"/>
              </a:solidFill>
              <a:latin typeface="Lucida Sans Unicode" panose="020B0602030504020204" pitchFamily="34" charset="0"/>
            </a:endParaRPr>
          </a:p>
        </p:txBody>
      </p:sp>
      <p:sp>
        <p:nvSpPr>
          <p:cNvPr id="2" name="TextBox 1"/>
          <p:cNvSpPr txBox="1"/>
          <p:nvPr/>
        </p:nvSpPr>
        <p:spPr>
          <a:xfrm>
            <a:off x="168274" y="2990746"/>
            <a:ext cx="8899525" cy="1938992"/>
          </a:xfrm>
          <a:prstGeom prst="rect">
            <a:avLst/>
          </a:prstGeom>
          <a:solidFill>
            <a:schemeClr val="bg1"/>
          </a:solidFill>
          <a:ln w="57150">
            <a:solidFill>
              <a:srgbClr val="002060"/>
            </a:solidFill>
          </a:ln>
        </p:spPr>
        <p:txBody>
          <a:bodyPr>
            <a:spAutoFit/>
          </a:bodyPr>
          <a:lstStyle/>
          <a:p>
            <a:pPr>
              <a:defRPr/>
            </a:pPr>
            <a:r>
              <a:rPr lang="en-GB" sz="2000" b="1" u="sng" dirty="0">
                <a:solidFill>
                  <a:srgbClr val="002060"/>
                </a:solidFill>
              </a:rPr>
              <a:t>Keywords:</a:t>
            </a:r>
          </a:p>
          <a:p>
            <a:pPr>
              <a:defRPr/>
            </a:pPr>
            <a:r>
              <a:rPr lang="en-GB" sz="2000" b="1" dirty="0">
                <a:solidFill>
                  <a:srgbClr val="002060"/>
                </a:solidFill>
              </a:rPr>
              <a:t>Superpower</a:t>
            </a:r>
            <a:r>
              <a:rPr lang="en-GB" sz="2000" dirty="0">
                <a:solidFill>
                  <a:srgbClr val="002060"/>
                </a:solidFill>
              </a:rPr>
              <a:t> – a country or state that has great power and influence globally.</a:t>
            </a:r>
          </a:p>
          <a:p>
            <a:pPr>
              <a:defRPr/>
            </a:pPr>
            <a:r>
              <a:rPr lang="en-GB" sz="2000" b="1" dirty="0">
                <a:solidFill>
                  <a:srgbClr val="002060"/>
                </a:solidFill>
              </a:rPr>
              <a:t>Ideology</a:t>
            </a:r>
            <a:r>
              <a:rPr lang="en-GB" sz="2000" dirty="0">
                <a:solidFill>
                  <a:srgbClr val="002060"/>
                </a:solidFill>
              </a:rPr>
              <a:t> – A key set of ideas.  The USA and the USSR had different ideologies about how a country should be governed and how its society should work.</a:t>
            </a:r>
          </a:p>
          <a:p>
            <a:pPr>
              <a:defRPr/>
            </a:pPr>
            <a:r>
              <a:rPr lang="en-GB" sz="2000" b="1" dirty="0">
                <a:solidFill>
                  <a:srgbClr val="002060"/>
                </a:solidFill>
              </a:rPr>
              <a:t>International Relations </a:t>
            </a:r>
            <a:r>
              <a:rPr lang="en-GB" sz="2000" dirty="0">
                <a:solidFill>
                  <a:srgbClr val="002060"/>
                </a:solidFill>
              </a:rPr>
              <a:t>– the relationships between countries</a:t>
            </a:r>
          </a:p>
          <a:p>
            <a:pPr>
              <a:defRPr/>
            </a:pPr>
            <a:r>
              <a:rPr lang="en-GB" sz="2000" b="1" dirty="0">
                <a:solidFill>
                  <a:srgbClr val="002060"/>
                </a:solidFill>
              </a:rPr>
              <a:t>Rivalry - </a:t>
            </a:r>
            <a:r>
              <a:rPr lang="en-GB" sz="2000" dirty="0">
                <a:solidFill>
                  <a:srgbClr val="002060"/>
                </a:solidFill>
              </a:rPr>
              <a:t>competition</a:t>
            </a:r>
            <a:endParaRPr lang="en-GB" sz="2000" b="1" dirty="0"/>
          </a:p>
        </p:txBody>
      </p:sp>
      <p:pic>
        <p:nvPicPr>
          <p:cNvPr id="13" name="Picture 2"/>
          <p:cNvPicPr>
            <a:picLocks noChangeAspect="1" noChangeArrowheads="1"/>
          </p:cNvPicPr>
          <p:nvPr/>
        </p:nvPicPr>
        <p:blipFill>
          <a:blip r:embed="rId3" cstate="print"/>
          <a:srcRect l="24803" t="49061" r="58660" b="31440"/>
          <a:stretch>
            <a:fillRect/>
          </a:stretch>
        </p:blipFill>
        <p:spPr bwMode="auto">
          <a:xfrm>
            <a:off x="168274" y="5373216"/>
            <a:ext cx="1883445" cy="1378131"/>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l="7003" t="29840" r="40078" b="13041"/>
          <a:stretch>
            <a:fillRect/>
          </a:stretch>
        </p:blipFill>
        <p:spPr bwMode="auto">
          <a:xfrm>
            <a:off x="2510070" y="5377746"/>
            <a:ext cx="1872208" cy="1389057"/>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l="8421" t="30680" r="41968" b="14721"/>
          <a:stretch>
            <a:fillRect/>
          </a:stretch>
        </p:blipFill>
        <p:spPr bwMode="auto">
          <a:xfrm>
            <a:off x="4729007" y="5398095"/>
            <a:ext cx="1775651" cy="1347046"/>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l="15825" t="33280" r="48738" b="17161"/>
          <a:stretch>
            <a:fillRect/>
          </a:stretch>
        </p:blipFill>
        <p:spPr bwMode="auto">
          <a:xfrm>
            <a:off x="7118261" y="5391370"/>
            <a:ext cx="1903545" cy="1427659"/>
          </a:xfrm>
          <a:prstGeom prst="rect">
            <a:avLst/>
          </a:prstGeom>
          <a:noFill/>
          <a:ln w="9525">
            <a:noFill/>
            <a:miter lim="800000"/>
            <a:headEnd/>
            <a:tailEnd/>
          </a:ln>
        </p:spPr>
      </p:pic>
    </p:spTree>
    <p:extLst>
      <p:ext uri="{BB962C8B-B14F-4D97-AF65-F5344CB8AC3E}">
        <p14:creationId xmlns:p14="http://schemas.microsoft.com/office/powerpoint/2010/main" val="377539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7938E71-79BE-44A0-8C0F-8D3186E2B7B6}"/>
              </a:ext>
            </a:extLst>
          </p:cNvPr>
          <p:cNvSpPr>
            <a:spLocks noChangeArrowheads="1"/>
          </p:cNvSpPr>
          <p:nvPr/>
        </p:nvSpPr>
        <p:spPr bwMode="auto">
          <a:xfrm>
            <a:off x="250825" y="115888"/>
            <a:ext cx="5454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hlinkClick r:id="rId2"/>
              </a:rPr>
              <a:t>https://www.youtube.com/watch?v=PHwIkOv6Rc4</a:t>
            </a:r>
            <a:r>
              <a:rPr lang="en-GB" altLang="en-US" sz="1800" dirty="0"/>
              <a:t> </a:t>
            </a:r>
          </a:p>
        </p:txBody>
      </p:sp>
      <p:sp>
        <p:nvSpPr>
          <p:cNvPr id="6" name="Rectangle 5">
            <a:extLst>
              <a:ext uri="{FF2B5EF4-FFF2-40B4-BE49-F238E27FC236}">
                <a16:creationId xmlns:a16="http://schemas.microsoft.com/office/drawing/2014/main" id="{FEA51B19-A76F-4853-9871-A9E0E9AD06F0}"/>
              </a:ext>
            </a:extLst>
          </p:cNvPr>
          <p:cNvSpPr/>
          <p:nvPr/>
        </p:nvSpPr>
        <p:spPr>
          <a:xfrm>
            <a:off x="1162695" y="434043"/>
            <a:ext cx="7417415" cy="1754326"/>
          </a:xfrm>
          <a:prstGeom prst="rect">
            <a:avLst/>
          </a:prstGeom>
          <a:noFill/>
        </p:spPr>
        <p:txBody>
          <a:bodyPr wrap="none">
            <a:spAutoFit/>
          </a:bodyPr>
          <a:lstStyle/>
          <a:p>
            <a:pPr algn="ctr">
              <a:defRPr/>
            </a:pP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Watch the video </a:t>
            </a:r>
          </a:p>
          <a:p>
            <a:pPr algn="ctr">
              <a:defRPr/>
            </a:pP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many of the features of war </a:t>
            </a:r>
          </a:p>
          <a:p>
            <a:pPr algn="ctr">
              <a:defRPr/>
            </a:pP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does it show for the Cold War?</a:t>
            </a:r>
          </a:p>
        </p:txBody>
      </p:sp>
      <p:pic>
        <p:nvPicPr>
          <p:cNvPr id="7" name="Picture 6">
            <a:extLst>
              <a:ext uri="{FF2B5EF4-FFF2-40B4-BE49-F238E27FC236}">
                <a16:creationId xmlns:a16="http://schemas.microsoft.com/office/drawing/2014/main" id="{70EEFCB0-43D1-44A3-835B-B2DE23495F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912177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7">
            <a:extLst>
              <a:ext uri="{FF2B5EF4-FFF2-40B4-BE49-F238E27FC236}">
                <a16:creationId xmlns:a16="http://schemas.microsoft.com/office/drawing/2014/main" id="{287E7980-F17B-4393-81FF-58CAF7EA3560}"/>
              </a:ext>
            </a:extLst>
          </p:cNvPr>
          <p:cNvSpPr>
            <a:spLocks noChangeArrowheads="1"/>
          </p:cNvSpPr>
          <p:nvPr/>
        </p:nvSpPr>
        <p:spPr bwMode="auto">
          <a:xfrm>
            <a:off x="85725" y="6315075"/>
            <a:ext cx="9036050" cy="515938"/>
          </a:xfrm>
          <a:prstGeom prst="rect">
            <a:avLst/>
          </a:prstGeom>
          <a:gradFill rotWithShape="1">
            <a:gsLst>
              <a:gs pos="0">
                <a:srgbClr val="83D3FF"/>
              </a:gs>
              <a:gs pos="50000">
                <a:srgbClr val="B5E2FF"/>
              </a:gs>
              <a:gs pos="100000">
                <a:srgbClr val="DBF0FF"/>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pPr>
            <a:r>
              <a:rPr lang="en-GB" altLang="en-US" sz="1800" b="1">
                <a:solidFill>
                  <a:srgbClr val="002060"/>
                </a:solidFill>
                <a:latin typeface="Calibri" panose="020F0502020204030204" pitchFamily="34" charset="0"/>
                <a:ea typeface="Calibri" panose="020F0502020204030204" pitchFamily="34" charset="0"/>
                <a:cs typeface="Times New Roman" panose="02020603050405020304" pitchFamily="18" charset="0"/>
              </a:rPr>
              <a:t>Identify the features of cold and hot wars</a:t>
            </a:r>
            <a:endParaRPr lang="en-GB" altLang="en-US" sz="24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823" name="Picture 8">
            <a:extLst>
              <a:ext uri="{FF2B5EF4-FFF2-40B4-BE49-F238E27FC236}">
                <a16:creationId xmlns:a16="http://schemas.microsoft.com/office/drawing/2014/main" id="{8988722A-BD74-4FCF-880D-4CC4F1707D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649913"/>
            <a:ext cx="1190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red blanket&#10;&#10;Description automatically generated">
            <a:extLst>
              <a:ext uri="{FF2B5EF4-FFF2-40B4-BE49-F238E27FC236}">
                <a16:creationId xmlns:a16="http://schemas.microsoft.com/office/drawing/2014/main" id="{262038F2-3E3A-4240-98B3-63740CF39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8" y="476672"/>
            <a:ext cx="8856984" cy="6106690"/>
          </a:xfrm>
          <a:prstGeom prst="rect">
            <a:avLst/>
          </a:prstGeom>
        </p:spPr>
      </p:pic>
      <p:sp>
        <p:nvSpPr>
          <p:cNvPr id="2" name="Title 1"/>
          <p:cNvSpPr>
            <a:spLocks noGrp="1"/>
          </p:cNvSpPr>
          <p:nvPr>
            <p:ph type="title"/>
          </p:nvPr>
        </p:nvSpPr>
        <p:spPr>
          <a:xfrm>
            <a:off x="0" y="896059"/>
            <a:ext cx="9144000" cy="850106"/>
          </a:xfrm>
          <a:solidFill>
            <a:schemeClr val="bg1">
              <a:lumMod val="75000"/>
            </a:schemeClr>
          </a:solidFill>
        </p:spPr>
        <p:txBody>
          <a:bodyPr/>
          <a:lstStyle/>
          <a:p>
            <a:r>
              <a:rPr lang="en-GB" b="1" u="sng" dirty="0">
                <a:solidFill>
                  <a:srgbClr val="FFFF00"/>
                </a:solidFill>
              </a:rPr>
              <a:t>Communism + Capitalism</a:t>
            </a:r>
          </a:p>
        </p:txBody>
      </p:sp>
      <p:sp>
        <p:nvSpPr>
          <p:cNvPr id="6" name="TextBox 4"/>
          <p:cNvSpPr txBox="1">
            <a:spLocks noChangeArrowheads="1"/>
          </p:cNvSpPr>
          <p:nvPr/>
        </p:nvSpPr>
        <p:spPr bwMode="auto">
          <a:xfrm>
            <a:off x="-1588" y="-27384"/>
            <a:ext cx="9144001" cy="338138"/>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300"/>
              </a:spcBef>
              <a:buClr>
                <a:schemeClr val="accent1"/>
              </a:buClr>
              <a:buSzPct val="68000"/>
              <a:buFont typeface="Arial" panose="020B0604020202020204" pitchFamily="34" charset="0"/>
              <a:buNone/>
              <a:defRPr/>
            </a:pPr>
            <a:r>
              <a:rPr lang="en-GB" altLang="en-US" sz="1600" b="1" dirty="0">
                <a:solidFill>
                  <a:schemeClr val="bg1"/>
                </a:solidFill>
              </a:rPr>
              <a:t>Key Topic 1: Why did the USA and USSR become rivals in the period 1941-49?</a:t>
            </a:r>
            <a:endParaRPr lang="en-GB" altLang="en-US" sz="1500" b="1" dirty="0">
              <a:solidFill>
                <a:schemeClr val="bg1"/>
              </a:solidFill>
              <a:latin typeface="Lucida Sans Unicode" panose="020B0602030504020204" pitchFamily="34" charset="0"/>
            </a:endParaRPr>
          </a:p>
        </p:txBody>
      </p:sp>
      <p:sp>
        <p:nvSpPr>
          <p:cNvPr id="9" name="Content Placeholder 2"/>
          <p:cNvSpPr txBox="1">
            <a:spLocks/>
          </p:cNvSpPr>
          <p:nvPr/>
        </p:nvSpPr>
        <p:spPr bwMode="auto">
          <a:xfrm>
            <a:off x="609971" y="2557909"/>
            <a:ext cx="7920880" cy="864096"/>
          </a:xfrm>
          <a:prstGeom prst="rect">
            <a:avLst/>
          </a:prstGeom>
          <a:solidFill>
            <a:schemeClr val="accent6">
              <a:lumMod val="40000"/>
              <a:lumOff val="60000"/>
            </a:schemeClr>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200" b="1" dirty="0"/>
              <a:t>Task</a:t>
            </a:r>
            <a:r>
              <a:rPr lang="en-GB" altLang="en-US" sz="2200" dirty="0"/>
              <a:t>: Look at the Capitalism vs Communism worksheet – can you explain the difference in their economic systems?</a:t>
            </a:r>
          </a:p>
        </p:txBody>
      </p:sp>
      <p:sp>
        <p:nvSpPr>
          <p:cNvPr id="11" name="TextBox 10"/>
          <p:cNvSpPr txBox="1"/>
          <p:nvPr/>
        </p:nvSpPr>
        <p:spPr>
          <a:xfrm>
            <a:off x="285936" y="4857416"/>
            <a:ext cx="8568951" cy="1938992"/>
          </a:xfrm>
          <a:prstGeom prst="rect">
            <a:avLst/>
          </a:prstGeom>
          <a:solidFill>
            <a:schemeClr val="bg1"/>
          </a:solidFill>
          <a:ln w="57150">
            <a:solidFill>
              <a:srgbClr val="002060"/>
            </a:solidFill>
          </a:ln>
        </p:spPr>
        <p:txBody>
          <a:bodyPr wrap="square">
            <a:spAutoFit/>
          </a:bodyPr>
          <a:lstStyle/>
          <a:p>
            <a:pPr>
              <a:defRPr/>
            </a:pPr>
            <a:r>
              <a:rPr lang="en-GB" sz="2000" b="1" u="sng" dirty="0">
                <a:solidFill>
                  <a:srgbClr val="002060"/>
                </a:solidFill>
              </a:rPr>
              <a:t>Keywords:</a:t>
            </a:r>
          </a:p>
          <a:p>
            <a:pPr>
              <a:defRPr/>
            </a:pPr>
            <a:r>
              <a:rPr lang="en-GB" sz="2000" b="1" dirty="0">
                <a:solidFill>
                  <a:srgbClr val="002060"/>
                </a:solidFill>
              </a:rPr>
              <a:t>Capitalism</a:t>
            </a:r>
            <a:r>
              <a:rPr lang="en-GB" sz="2000" dirty="0">
                <a:solidFill>
                  <a:srgbClr val="002060"/>
                </a:solidFill>
              </a:rPr>
              <a:t> – capitalists believe everyone should be free to own property and businesses and make money. </a:t>
            </a:r>
          </a:p>
          <a:p>
            <a:pPr>
              <a:defRPr/>
            </a:pPr>
            <a:r>
              <a:rPr lang="en-GB" sz="2000" b="1" dirty="0">
                <a:solidFill>
                  <a:srgbClr val="002060"/>
                </a:solidFill>
              </a:rPr>
              <a:t>Communism</a:t>
            </a:r>
            <a:r>
              <a:rPr lang="en-GB" sz="2000" dirty="0">
                <a:solidFill>
                  <a:srgbClr val="002060"/>
                </a:solidFill>
              </a:rPr>
              <a:t> – Communists believe that all property, including homes and businesses, should belong to the state, to ensure that every member of society has a fair share.</a:t>
            </a:r>
            <a:endParaRPr lang="en-GB" sz="2000" b="1" dirty="0"/>
          </a:p>
        </p:txBody>
      </p:sp>
    </p:spTree>
    <p:extLst>
      <p:ext uri="{BB962C8B-B14F-4D97-AF65-F5344CB8AC3E}">
        <p14:creationId xmlns:p14="http://schemas.microsoft.com/office/powerpoint/2010/main" val="108769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lstStyle/>
          <a:p>
            <a:r>
              <a:rPr lang="en-GB" b="1" u="sng" dirty="0"/>
              <a:t>Different ideologies</a:t>
            </a:r>
          </a:p>
        </p:txBody>
      </p:sp>
      <p:sp>
        <p:nvSpPr>
          <p:cNvPr id="6" name="TextBox 4"/>
          <p:cNvSpPr txBox="1">
            <a:spLocks noChangeArrowheads="1"/>
          </p:cNvSpPr>
          <p:nvPr/>
        </p:nvSpPr>
        <p:spPr bwMode="auto">
          <a:xfrm>
            <a:off x="-1588" y="-27384"/>
            <a:ext cx="9144001" cy="338138"/>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300"/>
              </a:spcBef>
              <a:buClr>
                <a:schemeClr val="accent1"/>
              </a:buClr>
              <a:buSzPct val="68000"/>
              <a:buFont typeface="Arial" panose="020B0604020202020204" pitchFamily="34" charset="0"/>
              <a:buNone/>
              <a:defRPr/>
            </a:pPr>
            <a:r>
              <a:rPr lang="en-GB" altLang="en-US" sz="1600" b="1" dirty="0">
                <a:solidFill>
                  <a:schemeClr val="bg1"/>
                </a:solidFill>
              </a:rPr>
              <a:t>Key Topic 1: Why did the USA and USSR become rivals in the period 1941-49?</a:t>
            </a:r>
            <a:endParaRPr lang="en-GB" altLang="en-US" sz="1500" b="1" dirty="0">
              <a:solidFill>
                <a:schemeClr val="bg1"/>
              </a:solidFill>
              <a:latin typeface="Lucida Sans Unicode" panose="020B0602030504020204" pitchFamily="34" charset="0"/>
            </a:endParaRPr>
          </a:p>
        </p:txBody>
      </p:sp>
      <p:pic>
        <p:nvPicPr>
          <p:cNvPr id="3" name="Picture 2"/>
          <p:cNvPicPr>
            <a:picLocks noChangeAspect="1"/>
          </p:cNvPicPr>
          <p:nvPr/>
        </p:nvPicPr>
        <p:blipFill rotWithShape="1">
          <a:blip r:embed="rId3"/>
          <a:srcRect l="23799" t="41457" r="23760" b="20152"/>
          <a:stretch/>
        </p:blipFill>
        <p:spPr>
          <a:xfrm>
            <a:off x="137162" y="1124744"/>
            <a:ext cx="8866496" cy="4248472"/>
          </a:xfrm>
          <a:prstGeom prst="rect">
            <a:avLst/>
          </a:prstGeom>
        </p:spPr>
      </p:pic>
      <p:sp>
        <p:nvSpPr>
          <p:cNvPr id="11" name="Rectangle 10"/>
          <p:cNvSpPr/>
          <p:nvPr/>
        </p:nvSpPr>
        <p:spPr>
          <a:xfrm>
            <a:off x="195260" y="5458408"/>
            <a:ext cx="8750300" cy="460375"/>
          </a:xfrm>
          <a:prstGeom prst="rect">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b="1" dirty="0">
                <a:solidFill>
                  <a:schemeClr val="bg1"/>
                </a:solidFill>
              </a:rPr>
              <a:t>Task - </a:t>
            </a:r>
            <a:r>
              <a:rPr lang="en-GB" sz="2000" dirty="0"/>
              <a:t>How would countries having these different ideologies cause tension?</a:t>
            </a:r>
          </a:p>
        </p:txBody>
      </p:sp>
      <p:pic>
        <p:nvPicPr>
          <p:cNvPr id="102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8421" t="30679" r="41968" b="14722"/>
          <a:stretch>
            <a:fillRect/>
          </a:stretch>
        </p:blipFill>
        <p:spPr bwMode="auto">
          <a:xfrm>
            <a:off x="467544" y="343297"/>
            <a:ext cx="1254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7002" t="29840" r="40079" b="13042"/>
          <a:stretch>
            <a:fillRect/>
          </a:stretch>
        </p:blipFill>
        <p:spPr bwMode="auto">
          <a:xfrm>
            <a:off x="7380312" y="388739"/>
            <a:ext cx="1225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79512" y="6013825"/>
            <a:ext cx="8750300" cy="655535"/>
          </a:xfrm>
          <a:prstGeom prst="rect">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t>Task - How might a communist country feel threatened by a capitalist country?</a:t>
            </a:r>
          </a:p>
        </p:txBody>
      </p:sp>
    </p:spTree>
    <p:extLst>
      <p:ext uri="{BB962C8B-B14F-4D97-AF65-F5344CB8AC3E}">
        <p14:creationId xmlns:p14="http://schemas.microsoft.com/office/powerpoint/2010/main" val="36224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2BF0-7994-436E-ADD4-5DEF9A78EF3A}"/>
              </a:ext>
            </a:extLst>
          </p:cNvPr>
          <p:cNvSpPr>
            <a:spLocks noGrp="1"/>
          </p:cNvSpPr>
          <p:nvPr>
            <p:ph type="title"/>
          </p:nvPr>
        </p:nvSpPr>
        <p:spPr>
          <a:xfrm>
            <a:off x="603504" y="4385066"/>
            <a:ext cx="8021177" cy="1317643"/>
          </a:xfrm>
        </p:spPr>
        <p:txBody>
          <a:bodyPr vert="horz" lIns="91440" tIns="45720" rIns="91440" bIns="45720" rtlCol="0" anchor="b">
            <a:normAutofit/>
          </a:bodyPr>
          <a:lstStyle/>
          <a:p>
            <a:pPr algn="l">
              <a:lnSpc>
                <a:spcPct val="90000"/>
              </a:lnSpc>
            </a:pPr>
            <a:r>
              <a:rPr lang="en-US" sz="6000" dirty="0">
                <a:solidFill>
                  <a:srgbClr val="FFFF00"/>
                </a:solidFill>
              </a:rPr>
              <a:t>Theme - Overview</a:t>
            </a:r>
          </a:p>
        </p:txBody>
      </p:sp>
      <p:pic>
        <p:nvPicPr>
          <p:cNvPr id="1026" name="Picture 2" descr="How to Write a Great Business Plan: Overview and Objectives | Inc.com">
            <a:extLst>
              <a:ext uri="{FF2B5EF4-FFF2-40B4-BE49-F238E27FC236}">
                <a16:creationId xmlns:a16="http://schemas.microsoft.com/office/drawing/2014/main" id="{41562977-5CA0-47A4-AC05-B71DEF6DD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
          <a:stretch/>
        </p:blipFill>
        <p:spPr bwMode="auto">
          <a:xfrm>
            <a:off x="20" y="10"/>
            <a:ext cx="9143980" cy="4242125"/>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41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0"/>
            <a:ext cx="8680237" cy="6048672"/>
          </a:xfrm>
          <a:prstGeom prst="rect">
            <a:avLst/>
          </a:prstGeom>
        </p:spPr>
      </p:pic>
      <p:sp>
        <p:nvSpPr>
          <p:cNvPr id="8" name="SMARTInkShape-511"/>
          <p:cNvSpPr/>
          <p:nvPr>
            <p:custDataLst>
              <p:tags r:id="rId1"/>
            </p:custDataLst>
          </p:nvPr>
        </p:nvSpPr>
        <p:spPr>
          <a:xfrm>
            <a:off x="5639682" y="2286000"/>
            <a:ext cx="18169" cy="12701"/>
          </a:xfrm>
          <a:custGeom>
            <a:avLst/>
            <a:gdLst/>
            <a:ahLst/>
            <a:cxnLst/>
            <a:rect l="0" t="0" r="0" b="0"/>
            <a:pathLst>
              <a:path w="18169" h="12701">
                <a:moveTo>
                  <a:pt x="5468" y="12700"/>
                </a:moveTo>
                <a:lnTo>
                  <a:pt x="0" y="7233"/>
                </a:lnTo>
                <a:lnTo>
                  <a:pt x="1816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3822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3100-4F68-44C7-9F9D-65482D14FAB7}"/>
              </a:ext>
            </a:extLst>
          </p:cNvPr>
          <p:cNvSpPr>
            <a:spLocks noGrp="1"/>
          </p:cNvSpPr>
          <p:nvPr>
            <p:ph type="title"/>
          </p:nvPr>
        </p:nvSpPr>
        <p:spPr>
          <a:solidFill>
            <a:schemeClr val="accent2">
              <a:lumMod val="60000"/>
              <a:lumOff val="40000"/>
            </a:schemeClr>
          </a:solidFill>
        </p:spPr>
        <p:txBody>
          <a:bodyPr>
            <a:normAutofit/>
          </a:bodyPr>
          <a:lstStyle/>
          <a:p>
            <a:r>
              <a:rPr lang="en-GB" sz="2400" dirty="0"/>
              <a:t>Task 1 – Design a timeline to give you an overview of events …. Follow the steps on the next few slides.  </a:t>
            </a:r>
          </a:p>
        </p:txBody>
      </p:sp>
      <p:sp>
        <p:nvSpPr>
          <p:cNvPr id="3" name="Content Placeholder 2">
            <a:extLst>
              <a:ext uri="{FF2B5EF4-FFF2-40B4-BE49-F238E27FC236}">
                <a16:creationId xmlns:a16="http://schemas.microsoft.com/office/drawing/2014/main" id="{798B92CB-4AF7-47D4-8C88-C61D10C7830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6AE972F-68BB-4595-9988-A1A9622BD939}"/>
              </a:ext>
            </a:extLst>
          </p:cNvPr>
          <p:cNvPicPr>
            <a:picLocks noChangeAspect="1"/>
          </p:cNvPicPr>
          <p:nvPr/>
        </p:nvPicPr>
        <p:blipFill rotWithShape="1">
          <a:blip r:embed="rId2"/>
          <a:srcRect l="14563" t="24788" r="31888" b="10781"/>
          <a:stretch/>
        </p:blipFill>
        <p:spPr>
          <a:xfrm>
            <a:off x="714490" y="1639017"/>
            <a:ext cx="7715019" cy="5218983"/>
          </a:xfrm>
          <a:prstGeom prst="rect">
            <a:avLst/>
          </a:prstGeom>
        </p:spPr>
      </p:pic>
    </p:spTree>
    <p:extLst>
      <p:ext uri="{BB962C8B-B14F-4D97-AF65-F5344CB8AC3E}">
        <p14:creationId xmlns:p14="http://schemas.microsoft.com/office/powerpoint/2010/main" val="1604209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FABF70-34CC-441A-A7EA-E42594CA2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BCEDDA-C98E-4278-AD90-C711A2623712}">
  <ds:schemaRefs>
    <ds:schemaRef ds:uri="http://schemas.microsoft.com/sharepoint/v3/contenttype/forms"/>
  </ds:schemaRefs>
</ds:datastoreItem>
</file>

<file path=customXml/itemProps3.xml><?xml version="1.0" encoding="utf-8"?>
<ds:datastoreItem xmlns:ds="http://schemas.openxmlformats.org/officeDocument/2006/customXml" ds:itemID="{8CEDA893-0C89-46EA-8BBF-6C959FAD20AC}">
  <ds:schemaRefs>
    <ds:schemaRef ds:uri="http://schemas.microsoft.com/office/infopath/2007/PartnerControls"/>
    <ds:schemaRef ds:uri="http://purl.org/dc/elements/1.1/"/>
    <ds:schemaRef ds:uri="http://schemas.microsoft.com/office/2006/metadata/properties"/>
    <ds:schemaRef ds:uri="3cde8ce8-497b-4d58-ad3b-77e996642cc8"/>
    <ds:schemaRef ds:uri="1c2ace7b-0193-49d6-b28f-a6c5f1daf0a8"/>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TotalTime>
  <Words>603</Words>
  <Application>Microsoft Office PowerPoint</Application>
  <PresentationFormat>On-screen Show (4:3)</PresentationFormat>
  <Paragraphs>46</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Lucida Sans Unicode</vt:lpstr>
      <vt:lpstr>Office Theme</vt:lpstr>
      <vt:lpstr>PowerPoint Presentation</vt:lpstr>
      <vt:lpstr>Theme - Introduction</vt:lpstr>
      <vt:lpstr>What were the early causes of the Cold War?  Can we develop our own overview of key moments in the Cold War? </vt:lpstr>
      <vt:lpstr>PowerPoint Presentation</vt:lpstr>
      <vt:lpstr>Communism + Capitalism</vt:lpstr>
      <vt:lpstr>Different ideologies</vt:lpstr>
      <vt:lpstr>Theme - Overview</vt:lpstr>
      <vt:lpstr>PowerPoint Presentation</vt:lpstr>
      <vt:lpstr>Task 1 – Design a timeline to give you an overview of events …. Follow the steps on the next few slides.  </vt:lpstr>
      <vt:lpstr>Step 1 – Who was in charge? Copy Stalin and Truman and find out the others before adding them to the line</vt:lpstr>
      <vt:lpstr>Step 2 – What happened? Put the events on your timeline and add as much information as you can.  </vt:lpstr>
      <vt:lpstr>PowerPoint Presentation</vt:lpstr>
      <vt:lpstr>PowerPoint Presentation</vt:lpstr>
      <vt:lpstr>PowerPoint Presentation</vt:lpstr>
      <vt:lpstr>Task 2 – Soviet Leaders fact file   Make a fact file/ biography about each of the Soviet Leaders   Find out about:   1.Their name (include a picture if you wish)  2.The dates they were in power  3.What happened during their leadership (any key events)  4. Any of their key policies  5. Any interesting facts that you can find      You can begin creating your fact file by listening to this video: https://www.youtube.com/watch?v=ASOzcjbKS6o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Grainger, Ben</dc:creator>
  <cp:lastModifiedBy>Grainger, Ben</cp:lastModifiedBy>
  <cp:revision>3</cp:revision>
  <dcterms:created xsi:type="dcterms:W3CDTF">2020-04-09T10:28:11Z</dcterms:created>
  <dcterms:modified xsi:type="dcterms:W3CDTF">2021-05-10T07:48:14Z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