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8831E-1848-4526-B54F-298CB58996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63C0C5D-A27C-4909-9A7B-BCBDFD02FD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92CFB31-2A61-4DD1-9586-312CE1FE0AFF}"/>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2BDBF775-D722-4C6A-97A7-1F60E5BBE3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F9FF5-6FDE-432A-A678-6747EFA3594E}"/>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1533787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A840E-B293-484F-BCEF-9D3B05034A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780691-BB52-482B-BF48-F8A12F2BA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FAAC780-5CC2-4AD5-92C1-149ED529568F}"/>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EDB09E1D-36D7-40A6-B27C-C54623DBDE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92AE28-39F3-45C1-9D21-3C36E048663F}"/>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4243787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4BE345-2665-498A-AC88-11B197951C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D8EDC93-DDB0-46D9-8973-2F24A47FFF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D04410-054D-4D4C-8AB8-12F1570718DB}"/>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5A9EF165-0685-46BD-ABAE-8F1D5472CB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76E6C8-DA12-4DC2-9DAF-E3F75BE5C433}"/>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1261563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3CFB9-1B53-4148-ACB0-E4F1CB2073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B11A040-9AAD-44C3-847C-67547C75F4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CA4366-ECD0-4F2F-B076-55776E16CF59}"/>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049EE4A6-2239-4BF9-817B-628E0501F9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DCDE7B-A5EC-49B7-97CB-DBEC52199A00}"/>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306469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446D-9A39-49B0-8481-A2D1F41547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9F0449B-B699-40B6-88B3-18FED9BCC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3589A6-8DEC-48A8-B46B-B10BDCB1167B}"/>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1FDDA233-D0FC-41D1-965E-C00A09F53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6F8E39-CD57-49BA-BCCA-85FE4D0283C4}"/>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2418687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138DA-D58F-47FF-8A6A-B54ACE3AF2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7C2C80F-6713-4EBB-986F-1F191E2DED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39B10C3-EC9C-4C33-9D45-A388CE2BCC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EEC8E8-567E-4734-BEAC-E3BD34A2615C}"/>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6" name="Footer Placeholder 5">
            <a:extLst>
              <a:ext uri="{FF2B5EF4-FFF2-40B4-BE49-F238E27FC236}">
                <a16:creationId xmlns:a16="http://schemas.microsoft.com/office/drawing/2014/main" id="{FBBBB887-13FE-40FA-8404-F36BB1036AF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0BCCFD-369B-4CAD-8221-B4EE62FDE333}"/>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915012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3FCCB-5374-4435-9B8A-1A548686322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4644A85-AC98-4188-9E92-4A3F31521D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6EDA59-E527-4B6D-BCBE-D4738C214D9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9466AAC-DA4B-4CDC-9EAF-09025B023C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31AC37-D191-41B5-9153-5317A3A14D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88A5DE0-B04C-40DD-BEEE-67332163BB97}"/>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8" name="Footer Placeholder 7">
            <a:extLst>
              <a:ext uri="{FF2B5EF4-FFF2-40B4-BE49-F238E27FC236}">
                <a16:creationId xmlns:a16="http://schemas.microsoft.com/office/drawing/2014/main" id="{60DC3B08-2290-4AFD-BED7-D8D68E04761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7E1D24-8DD2-42FF-83C1-E16EE1322AB8}"/>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824308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8A0D-20F7-4FC6-8CC2-61342AFDB6F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94AC124-9CA4-4B8A-A3EF-A1ECB8EEFF7B}"/>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4" name="Footer Placeholder 3">
            <a:extLst>
              <a:ext uri="{FF2B5EF4-FFF2-40B4-BE49-F238E27FC236}">
                <a16:creationId xmlns:a16="http://schemas.microsoft.com/office/drawing/2014/main" id="{D6E4E533-AF2A-4626-8419-05CF5E2E1E9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41F69C7-885E-459A-8F3E-3A0D2ABACF5A}"/>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14310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4A57B7-9FA1-4F16-9D0A-2884C356F6A6}"/>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3" name="Footer Placeholder 2">
            <a:extLst>
              <a:ext uri="{FF2B5EF4-FFF2-40B4-BE49-F238E27FC236}">
                <a16:creationId xmlns:a16="http://schemas.microsoft.com/office/drawing/2014/main" id="{23929821-743D-4A64-9F75-359BFAB7AB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B6D7B05-A967-4893-8C29-364A0AD62D74}"/>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465424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63CA-5A19-469F-8DAF-DF6B3D9EB3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6B4C5C4-D0B1-4E80-AC1E-5DFC6C5504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0C8D42-E7EC-4C11-AECC-197EDC6882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3D61B5-CB99-414E-80F9-5537547E0816}"/>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6" name="Footer Placeholder 5">
            <a:extLst>
              <a:ext uri="{FF2B5EF4-FFF2-40B4-BE49-F238E27FC236}">
                <a16:creationId xmlns:a16="http://schemas.microsoft.com/office/drawing/2014/main" id="{47882D6B-E68B-453F-8DA0-E1027106AD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01EACD-EAE7-42DC-BA68-E691EC57ECA3}"/>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422687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77FF4-675D-44CF-BB08-6E3AE15E07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3659890-62C6-419C-AD84-FBB4407E3F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FF95D0-A0F4-423E-8C52-A7A940EF8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C98C80-87C8-496E-A72C-7D4A573E57A6}"/>
              </a:ext>
            </a:extLst>
          </p:cNvPr>
          <p:cNvSpPr>
            <a:spLocks noGrp="1"/>
          </p:cNvSpPr>
          <p:nvPr>
            <p:ph type="dt" sz="half" idx="10"/>
          </p:nvPr>
        </p:nvSpPr>
        <p:spPr/>
        <p:txBody>
          <a:bodyPr/>
          <a:lstStyle/>
          <a:p>
            <a:fld id="{6B6D2FCB-BBBC-4CA6-ADD4-3A4461F6FF15}" type="datetimeFigureOut">
              <a:rPr lang="en-GB" smtClean="0"/>
              <a:t>10/05/2021</a:t>
            </a:fld>
            <a:endParaRPr lang="en-GB"/>
          </a:p>
        </p:txBody>
      </p:sp>
      <p:sp>
        <p:nvSpPr>
          <p:cNvPr id="6" name="Footer Placeholder 5">
            <a:extLst>
              <a:ext uri="{FF2B5EF4-FFF2-40B4-BE49-F238E27FC236}">
                <a16:creationId xmlns:a16="http://schemas.microsoft.com/office/drawing/2014/main" id="{1A1D88D1-1D89-45A2-85A6-58E5B439B0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14183D-1DBC-4487-8DA1-CE841E14B16C}"/>
              </a:ext>
            </a:extLst>
          </p:cNvPr>
          <p:cNvSpPr>
            <a:spLocks noGrp="1"/>
          </p:cNvSpPr>
          <p:nvPr>
            <p:ph type="sldNum" sz="quarter" idx="12"/>
          </p:nvPr>
        </p:nvSpPr>
        <p:spPr/>
        <p:txBody>
          <a:bodyPr/>
          <a:lstStyle/>
          <a:p>
            <a:fld id="{28D68CA9-76E2-4B91-B84D-FF8B873AADBC}" type="slidenum">
              <a:rPr lang="en-GB" smtClean="0"/>
              <a:t>‹#›</a:t>
            </a:fld>
            <a:endParaRPr lang="en-GB"/>
          </a:p>
        </p:txBody>
      </p:sp>
    </p:spTree>
    <p:extLst>
      <p:ext uri="{BB962C8B-B14F-4D97-AF65-F5344CB8AC3E}">
        <p14:creationId xmlns:p14="http://schemas.microsoft.com/office/powerpoint/2010/main" val="93856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DB236C-825E-4625-9F8F-F0F7AF1EF9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182D86-B6F9-4911-B9E8-DC086F4664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47BC70-D11E-4E30-947F-17FD96A21A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D2FCB-BBBC-4CA6-ADD4-3A4461F6FF15}" type="datetimeFigureOut">
              <a:rPr lang="en-GB" smtClean="0"/>
              <a:t>10/05/2021</a:t>
            </a:fld>
            <a:endParaRPr lang="en-GB"/>
          </a:p>
        </p:txBody>
      </p:sp>
      <p:sp>
        <p:nvSpPr>
          <p:cNvPr id="5" name="Footer Placeholder 4">
            <a:extLst>
              <a:ext uri="{FF2B5EF4-FFF2-40B4-BE49-F238E27FC236}">
                <a16:creationId xmlns:a16="http://schemas.microsoft.com/office/drawing/2014/main" id="{E8F579A8-C02B-48D3-A03A-28F51C8C1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1E5AE69-25E9-4CBD-BFC9-62EF0B637F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68CA9-76E2-4B91-B84D-FF8B873AADBC}" type="slidenum">
              <a:rPr lang="en-GB" smtClean="0"/>
              <a:t>‹#›</a:t>
            </a:fld>
            <a:endParaRPr lang="en-GB"/>
          </a:p>
        </p:txBody>
      </p:sp>
    </p:spTree>
    <p:extLst>
      <p:ext uri="{BB962C8B-B14F-4D97-AF65-F5344CB8AC3E}">
        <p14:creationId xmlns:p14="http://schemas.microsoft.com/office/powerpoint/2010/main" val="2441693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descr="A picture containing text&#10;&#10;Description automatically generated">
            <a:extLst>
              <a:ext uri="{FF2B5EF4-FFF2-40B4-BE49-F238E27FC236}">
                <a16:creationId xmlns:a16="http://schemas.microsoft.com/office/drawing/2014/main" id="{772F397E-629A-4CF5-9787-EFE38D6CCE95}"/>
              </a:ext>
            </a:extLst>
          </p:cNvPr>
          <p:cNvPicPr>
            <a:picLocks noChangeAspect="1"/>
          </p:cNvPicPr>
          <p:nvPr/>
        </p:nvPicPr>
        <p:blipFill rotWithShape="1">
          <a:blip r:embed="rId2">
            <a:extLst>
              <a:ext uri="{28A0092B-C50C-407E-A947-70E740481C1C}">
                <a14:useLocalDpi xmlns:a14="http://schemas.microsoft.com/office/drawing/2010/main" val="0"/>
              </a:ext>
            </a:extLst>
          </a:blip>
          <a:srcRect r="-1" b="8312"/>
          <a:stretch/>
        </p:blipFill>
        <p:spPr>
          <a:xfrm>
            <a:off x="1" y="1"/>
            <a:ext cx="2970465" cy="338327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D2A734F-7258-4F51-88AB-221C7A6C1E30}"/>
              </a:ext>
            </a:extLst>
          </p:cNvPr>
          <p:cNvPicPr>
            <a:picLocks noChangeAspect="1"/>
          </p:cNvPicPr>
          <p:nvPr/>
        </p:nvPicPr>
        <p:blipFill rotWithShape="1">
          <a:blip r:embed="rId3">
            <a:extLst>
              <a:ext uri="{28A0092B-C50C-407E-A947-70E740481C1C}">
                <a14:useLocalDpi xmlns:a14="http://schemas.microsoft.com/office/drawing/2010/main" val="0"/>
              </a:ext>
            </a:extLst>
          </a:blip>
          <a:srcRect r="-1" b="340"/>
          <a:stretch/>
        </p:blipFill>
        <p:spPr>
          <a:xfrm>
            <a:off x="3072956" y="10"/>
            <a:ext cx="2970465" cy="2588445"/>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7FD11FE8-65D3-44B8-97EC-C04745467606}"/>
              </a:ext>
            </a:extLst>
          </p:cNvPr>
          <p:cNvPicPr>
            <a:picLocks noChangeAspect="1"/>
          </p:cNvPicPr>
          <p:nvPr/>
        </p:nvPicPr>
        <p:blipFill rotWithShape="1">
          <a:blip r:embed="rId4">
            <a:extLst>
              <a:ext uri="{28A0092B-C50C-407E-A947-70E740481C1C}">
                <a14:useLocalDpi xmlns:a14="http://schemas.microsoft.com/office/drawing/2010/main" val="0"/>
              </a:ext>
            </a:extLst>
          </a:blip>
          <a:srcRect l="25514" r="19367" b="-1"/>
          <a:stretch/>
        </p:blipFill>
        <p:spPr>
          <a:xfrm>
            <a:off x="6145909" y="10"/>
            <a:ext cx="2971800" cy="3383268"/>
          </a:xfrm>
          <a:prstGeom prst="rect">
            <a:avLst/>
          </a:prstGeom>
        </p:spPr>
      </p:pic>
      <p:pic>
        <p:nvPicPr>
          <p:cNvPr id="10" name="Picture 9" descr="A picture containing text, outdoor&#10;&#10;Description automatically generated">
            <a:extLst>
              <a:ext uri="{FF2B5EF4-FFF2-40B4-BE49-F238E27FC236}">
                <a16:creationId xmlns:a16="http://schemas.microsoft.com/office/drawing/2014/main" id="{485496E6-7BD7-4DFE-AAB3-0B1711AABD06}"/>
              </a:ext>
            </a:extLst>
          </p:cNvPr>
          <p:cNvPicPr>
            <a:picLocks noChangeAspect="1"/>
          </p:cNvPicPr>
          <p:nvPr/>
        </p:nvPicPr>
        <p:blipFill rotWithShape="1">
          <a:blip r:embed="rId5">
            <a:extLst>
              <a:ext uri="{28A0092B-C50C-407E-A947-70E740481C1C}">
                <a14:useLocalDpi xmlns:a14="http://schemas.microsoft.com/office/drawing/2010/main" val="0"/>
              </a:ext>
            </a:extLst>
          </a:blip>
          <a:srcRect l="32815" r="23046" b="-1"/>
          <a:stretch/>
        </p:blipFill>
        <p:spPr>
          <a:xfrm>
            <a:off x="9220200" y="10"/>
            <a:ext cx="2971800" cy="2380041"/>
          </a:xfrm>
          <a:prstGeom prst="rect">
            <a:avLst/>
          </a:prstGeom>
        </p:spPr>
      </p:pic>
      <p:pic>
        <p:nvPicPr>
          <p:cNvPr id="8" name="Picture 7" descr="A picture containing text, outdoor, old&#10;&#10;Description automatically generated">
            <a:extLst>
              <a:ext uri="{FF2B5EF4-FFF2-40B4-BE49-F238E27FC236}">
                <a16:creationId xmlns:a16="http://schemas.microsoft.com/office/drawing/2014/main" id="{A38CD080-D86D-4809-B22D-4F557EA7F654}"/>
              </a:ext>
            </a:extLst>
          </p:cNvPr>
          <p:cNvPicPr>
            <a:picLocks noChangeAspect="1"/>
          </p:cNvPicPr>
          <p:nvPr/>
        </p:nvPicPr>
        <p:blipFill rotWithShape="1">
          <a:blip r:embed="rId6">
            <a:extLst>
              <a:ext uri="{28A0092B-C50C-407E-A947-70E740481C1C}">
                <a14:useLocalDpi xmlns:a14="http://schemas.microsoft.com/office/drawing/2010/main" val="0"/>
              </a:ext>
            </a:extLst>
          </a:blip>
          <a:srcRect l="23648" r="5673" b="-1"/>
          <a:stretch/>
        </p:blipFill>
        <p:spPr>
          <a:xfrm>
            <a:off x="-1017" y="3474720"/>
            <a:ext cx="2970465" cy="3383280"/>
          </a:xfrm>
          <a:prstGeom prst="rect">
            <a:avLst/>
          </a:prstGeom>
        </p:spPr>
      </p:pic>
      <p:sp>
        <p:nvSpPr>
          <p:cNvPr id="25" name="Rectangle 24">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C3DC43F-5862-43D8-8279-8524F4837445}"/>
              </a:ext>
            </a:extLst>
          </p:cNvPr>
          <p:cNvSpPr>
            <a:spLocks noGrp="1"/>
          </p:cNvSpPr>
          <p:nvPr>
            <p:ph type="title"/>
          </p:nvPr>
        </p:nvSpPr>
        <p:spPr>
          <a:xfrm>
            <a:off x="6216283" y="3811421"/>
            <a:ext cx="5193748" cy="637124"/>
          </a:xfrm>
        </p:spPr>
        <p:txBody>
          <a:bodyPr vert="horz" lIns="91440" tIns="45720" rIns="91440" bIns="45720" rtlCol="0" anchor="ctr">
            <a:noAutofit/>
          </a:bodyPr>
          <a:lstStyle/>
          <a:p>
            <a:r>
              <a:rPr lang="en-US" sz="3600" kern="1200" dirty="0">
                <a:solidFill>
                  <a:srgbClr val="FFFFFF"/>
                </a:solidFill>
                <a:latin typeface="+mj-lt"/>
                <a:ea typeface="+mj-ea"/>
                <a:cs typeface="+mj-cs"/>
              </a:rPr>
              <a:t>The mid-Tudor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crisis</a:t>
            </a:r>
          </a:p>
        </p:txBody>
      </p:sp>
      <p:pic>
        <p:nvPicPr>
          <p:cNvPr id="6" name="Picture 5" descr="A picture containing text, wall, person, white&#10;&#10;Description automatically generated">
            <a:extLst>
              <a:ext uri="{FF2B5EF4-FFF2-40B4-BE49-F238E27FC236}">
                <a16:creationId xmlns:a16="http://schemas.microsoft.com/office/drawing/2014/main" id="{4D91CE01-C42D-483B-B2B8-031499201E20}"/>
              </a:ext>
            </a:extLst>
          </p:cNvPr>
          <p:cNvPicPr>
            <a:picLocks noChangeAspect="1"/>
          </p:cNvPicPr>
          <p:nvPr/>
        </p:nvPicPr>
        <p:blipFill rotWithShape="1">
          <a:blip r:embed="rId7">
            <a:extLst>
              <a:ext uri="{28A0092B-C50C-407E-A947-70E740481C1C}">
                <a14:useLocalDpi xmlns:a14="http://schemas.microsoft.com/office/drawing/2010/main" val="0"/>
              </a:ext>
            </a:extLst>
          </a:blip>
          <a:srcRect l="5693" r="6506" b="-2"/>
          <a:stretch/>
        </p:blipFill>
        <p:spPr>
          <a:xfrm>
            <a:off x="3059902" y="4510584"/>
            <a:ext cx="2970466" cy="2115299"/>
          </a:xfrm>
          <a:prstGeom prst="rect">
            <a:avLst/>
          </a:prstGeom>
        </p:spPr>
      </p:pic>
      <p:sp>
        <p:nvSpPr>
          <p:cNvPr id="4" name="TextBox 3">
            <a:extLst>
              <a:ext uri="{FF2B5EF4-FFF2-40B4-BE49-F238E27FC236}">
                <a16:creationId xmlns:a16="http://schemas.microsoft.com/office/drawing/2014/main" id="{E640FD82-77C7-4408-B970-04DCD752A328}"/>
              </a:ext>
            </a:extLst>
          </p:cNvPr>
          <p:cNvSpPr txBox="1"/>
          <p:nvPr/>
        </p:nvSpPr>
        <p:spPr>
          <a:xfrm>
            <a:off x="6479648" y="4510585"/>
            <a:ext cx="5366610" cy="1758732"/>
          </a:xfrm>
          <a:prstGeom prst="rect">
            <a:avLst/>
          </a:prstGeom>
        </p:spPr>
        <p:txBody>
          <a:bodyPr vert="horz" lIns="91440" tIns="45720" rIns="91440" bIns="45720" rtlCol="0">
            <a:normAutofit/>
          </a:bodyPr>
          <a:lstStyle/>
          <a:p>
            <a:pPr>
              <a:lnSpc>
                <a:spcPct val="90000"/>
              </a:lnSpc>
              <a:spcAft>
                <a:spcPts val="600"/>
              </a:spcAft>
            </a:pPr>
            <a:endParaRPr lang="en-US" dirty="0">
              <a:solidFill>
                <a:srgbClr val="FFFFFF"/>
              </a:solidFill>
            </a:endParaRPr>
          </a:p>
          <a:p>
            <a:pPr>
              <a:lnSpc>
                <a:spcPct val="90000"/>
              </a:lnSpc>
              <a:spcAft>
                <a:spcPts val="600"/>
              </a:spcAft>
            </a:pPr>
            <a:endParaRPr lang="en-US" dirty="0">
              <a:solidFill>
                <a:srgbClr val="FFFFFF"/>
              </a:solidFill>
            </a:endParaRPr>
          </a:p>
          <a:p>
            <a:pPr>
              <a:lnSpc>
                <a:spcPct val="90000"/>
              </a:lnSpc>
              <a:spcAft>
                <a:spcPts val="600"/>
              </a:spcAft>
            </a:pPr>
            <a:r>
              <a:rPr lang="en-US" sz="2400" dirty="0">
                <a:solidFill>
                  <a:srgbClr val="FFFFFF"/>
                </a:solidFill>
              </a:rPr>
              <a:t>Use the images from this time to think about why this period has been called a ‘crisis’?</a:t>
            </a:r>
          </a:p>
        </p:txBody>
      </p:sp>
      <p:pic>
        <p:nvPicPr>
          <p:cNvPr id="34" name="Picture 33" descr="A picture containing clothing, indoor, hair&#10;&#10;Description automatically generated">
            <a:extLst>
              <a:ext uri="{FF2B5EF4-FFF2-40B4-BE49-F238E27FC236}">
                <a16:creationId xmlns:a16="http://schemas.microsoft.com/office/drawing/2014/main" id="{38983959-C9DB-4019-8DAF-B4B87BC2EF1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69447" y="2380051"/>
            <a:ext cx="3003601" cy="2347414"/>
          </a:xfrm>
          <a:prstGeom prst="rect">
            <a:avLst/>
          </a:prstGeom>
        </p:spPr>
      </p:pic>
      <p:pic>
        <p:nvPicPr>
          <p:cNvPr id="39" name="Picture 2" descr="See the source image">
            <a:extLst>
              <a:ext uri="{FF2B5EF4-FFF2-40B4-BE49-F238E27FC236}">
                <a16:creationId xmlns:a16="http://schemas.microsoft.com/office/drawing/2014/main" id="{D371EC32-2D9F-4741-9D7A-ACA1936435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219883" y="2441428"/>
            <a:ext cx="2899075" cy="22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Tree>
    <p:extLst>
      <p:ext uri="{BB962C8B-B14F-4D97-AF65-F5344CB8AC3E}">
        <p14:creationId xmlns:p14="http://schemas.microsoft.com/office/powerpoint/2010/main" val="1859087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700"/>
                                        <p:tgtEl>
                                          <p:spTgt spid="6"/>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par>
                                <p:cTn id="11" presetID="10" presetClass="entr" presetSubtype="0" fill="hold" nodeType="withEffect">
                                  <p:stCondLst>
                                    <p:cond delay="0"/>
                                  </p:stCondLst>
                                  <p:iterate>
                                    <p:tmPct val="10000"/>
                                  </p:iterate>
                                  <p:childTnLst>
                                    <p:set>
                                      <p:cBhvr>
                                        <p:cTn id="12" dur="1" fill="hold">
                                          <p:stCondLst>
                                            <p:cond delay="0"/>
                                          </p:stCondLst>
                                        </p:cTn>
                                        <p:tgtEl>
                                          <p:spTgt spid="8"/>
                                        </p:tgtEl>
                                        <p:attrNameLst>
                                          <p:attrName>style.visibility</p:attrName>
                                        </p:attrNameLst>
                                      </p:cBhvr>
                                      <p:to>
                                        <p:strVal val="visible"/>
                                      </p:to>
                                    </p:set>
                                    <p:animEffect transition="in" filter="fade">
                                      <p:cBhvr>
                                        <p:cTn id="13" dur="700"/>
                                        <p:tgtEl>
                                          <p:spTgt spid="8"/>
                                        </p:tgtEl>
                                      </p:cBhvr>
                                    </p:animEffect>
                                  </p:childTnLst>
                                </p:cTn>
                              </p:par>
                              <p:par>
                                <p:cTn id="14" presetID="10" presetClass="entr" presetSubtype="0" fill="hold" nodeType="withEffect">
                                  <p:stCondLst>
                                    <p:cond delay="0"/>
                                  </p:stCondLst>
                                  <p:iterate>
                                    <p:tmPct val="10000"/>
                                  </p:iterate>
                                  <p:childTnLst>
                                    <p:set>
                                      <p:cBhvr>
                                        <p:cTn id="15" dur="1" fill="hold">
                                          <p:stCondLst>
                                            <p:cond delay="0"/>
                                          </p:stCondLst>
                                        </p:cTn>
                                        <p:tgtEl>
                                          <p:spTgt spid="10"/>
                                        </p:tgtEl>
                                        <p:attrNameLst>
                                          <p:attrName>style.visibility</p:attrName>
                                        </p:attrNameLst>
                                      </p:cBhvr>
                                      <p:to>
                                        <p:strVal val="visible"/>
                                      </p:to>
                                    </p:set>
                                    <p:animEffect transition="in" filter="fade">
                                      <p:cBhvr>
                                        <p:cTn id="16" dur="700"/>
                                        <p:tgtEl>
                                          <p:spTgt spid="10"/>
                                        </p:tgtEl>
                                      </p:cBhvr>
                                    </p:animEffect>
                                  </p:childTnLst>
                                </p:cTn>
                              </p:par>
                              <p:par>
                                <p:cTn id="17" presetID="10" presetClass="entr" presetSubtype="0" fill="hold" nodeType="withEffect">
                                  <p:stCondLst>
                                    <p:cond delay="0"/>
                                  </p:stCondLst>
                                  <p:iterate>
                                    <p:tmPct val="10000"/>
                                  </p:iterate>
                                  <p:childTnLst>
                                    <p:set>
                                      <p:cBhvr>
                                        <p:cTn id="18" dur="1" fill="hold">
                                          <p:stCondLst>
                                            <p:cond delay="0"/>
                                          </p:stCondLst>
                                        </p:cTn>
                                        <p:tgtEl>
                                          <p:spTgt spid="16"/>
                                        </p:tgtEl>
                                        <p:attrNameLst>
                                          <p:attrName>style.visibility</p:attrName>
                                        </p:attrNameLst>
                                      </p:cBhvr>
                                      <p:to>
                                        <p:strVal val="visible"/>
                                      </p:to>
                                    </p:set>
                                    <p:animEffect transition="in" filter="fade">
                                      <p:cBhvr>
                                        <p:cTn id="19" dur="700"/>
                                        <p:tgtEl>
                                          <p:spTgt spid="16"/>
                                        </p:tgtEl>
                                      </p:cBhvr>
                                    </p:animEffect>
                                  </p:childTnLst>
                                </p:cTn>
                              </p:par>
                              <p:par>
                                <p:cTn id="20" presetID="10" presetClass="entr" presetSubtype="0" fill="hold" nodeType="withEffect">
                                  <p:stCondLst>
                                    <p:cond delay="0"/>
                                  </p:stCondLst>
                                  <p:iterate>
                                    <p:tmPct val="10000"/>
                                  </p:iterate>
                                  <p:childTnLst>
                                    <p:set>
                                      <p:cBhvr>
                                        <p:cTn id="21" dur="1" fill="hold">
                                          <p:stCondLst>
                                            <p:cond delay="0"/>
                                          </p:stCondLst>
                                        </p:cTn>
                                        <p:tgtEl>
                                          <p:spTgt spid="18"/>
                                        </p:tgtEl>
                                        <p:attrNameLst>
                                          <p:attrName>style.visibility</p:attrName>
                                        </p:attrNameLst>
                                      </p:cBhvr>
                                      <p:to>
                                        <p:strVal val="visible"/>
                                      </p:to>
                                    </p:set>
                                    <p:animEffect transition="in" filter="fade">
                                      <p:cBhvr>
                                        <p:cTn id="22" dur="700"/>
                                        <p:tgtEl>
                                          <p:spTgt spid="18"/>
                                        </p:tgtEl>
                                      </p:cBhvr>
                                    </p:animEffect>
                                  </p:childTnLst>
                                </p:cTn>
                              </p:par>
                              <p:par>
                                <p:cTn id="23" presetID="10" presetClass="entr" presetSubtype="0" fill="hold" nodeType="withEffect">
                                  <p:stCondLst>
                                    <p:cond delay="0"/>
                                  </p:stCondLst>
                                  <p:iterate>
                                    <p:tmPct val="10000"/>
                                  </p:iterate>
                                  <p:childTnLst>
                                    <p:set>
                                      <p:cBhvr>
                                        <p:cTn id="24" dur="1" fill="hold">
                                          <p:stCondLst>
                                            <p:cond delay="0"/>
                                          </p:stCondLst>
                                        </p:cTn>
                                        <p:tgtEl>
                                          <p:spTgt spid="14"/>
                                        </p:tgtEl>
                                        <p:attrNameLst>
                                          <p:attrName>style.visibility</p:attrName>
                                        </p:attrNameLst>
                                      </p:cBhvr>
                                      <p:to>
                                        <p:strVal val="visible"/>
                                      </p:to>
                                    </p:set>
                                    <p:animEffect transition="in" filter="fade">
                                      <p:cBhvr>
                                        <p:cTn id="25" dur="7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11FAD-C445-4A3A-AFE2-32B0BE87D913}"/>
              </a:ext>
            </a:extLst>
          </p:cNvPr>
          <p:cNvSpPr>
            <a:spLocks noGrp="1"/>
          </p:cNvSpPr>
          <p:nvPr>
            <p:ph type="ctrTitle"/>
          </p:nvPr>
        </p:nvSpPr>
        <p:spPr/>
        <p:txBody>
          <a:bodyPr/>
          <a:lstStyle/>
          <a:p>
            <a:r>
              <a:rPr lang="en-GB" dirty="0"/>
              <a:t>Summer Work – The mid-Tudor crisis</a:t>
            </a:r>
          </a:p>
        </p:txBody>
      </p:sp>
      <p:sp>
        <p:nvSpPr>
          <p:cNvPr id="3" name="Subtitle 2">
            <a:extLst>
              <a:ext uri="{FF2B5EF4-FFF2-40B4-BE49-F238E27FC236}">
                <a16:creationId xmlns:a16="http://schemas.microsoft.com/office/drawing/2014/main" id="{85F13DD0-BB3F-478D-BA01-32592D36F36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920448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C3F8D3-543C-47DB-B82A-552BC5A66A0C}"/>
              </a:ext>
            </a:extLst>
          </p:cNvPr>
          <p:cNvSpPr>
            <a:spLocks noGrp="1"/>
          </p:cNvSpPr>
          <p:nvPr>
            <p:ph type="title"/>
          </p:nvPr>
        </p:nvSpPr>
        <p:spPr>
          <a:xfrm>
            <a:off x="838201" y="345810"/>
            <a:ext cx="5120561" cy="1325563"/>
          </a:xfrm>
        </p:spPr>
        <p:txBody>
          <a:bodyPr>
            <a:normAutofit/>
          </a:bodyPr>
          <a:lstStyle/>
          <a:p>
            <a:r>
              <a:rPr lang="en-GB" dirty="0"/>
              <a:t>Activity 1</a:t>
            </a:r>
          </a:p>
        </p:txBody>
      </p:sp>
      <p:sp>
        <p:nvSpPr>
          <p:cNvPr id="3" name="Content Placeholder 2">
            <a:extLst>
              <a:ext uri="{FF2B5EF4-FFF2-40B4-BE49-F238E27FC236}">
                <a16:creationId xmlns:a16="http://schemas.microsoft.com/office/drawing/2014/main" id="{5D4B033E-AF35-40B3-893A-1806DDA80C97}"/>
              </a:ext>
            </a:extLst>
          </p:cNvPr>
          <p:cNvSpPr>
            <a:spLocks noGrp="1"/>
          </p:cNvSpPr>
          <p:nvPr>
            <p:ph idx="1"/>
          </p:nvPr>
        </p:nvSpPr>
        <p:spPr>
          <a:xfrm>
            <a:off x="102448" y="1505243"/>
            <a:ext cx="6329600" cy="5006947"/>
          </a:xfrm>
        </p:spPr>
        <p:txBody>
          <a:bodyPr>
            <a:normAutofit/>
          </a:bodyPr>
          <a:lstStyle/>
          <a:p>
            <a:r>
              <a:rPr lang="en-GB" sz="2000" b="1" dirty="0"/>
              <a:t>Read through the worksheet on the mid-Tudor crisis </a:t>
            </a:r>
            <a:r>
              <a:rPr lang="en-GB" sz="2000" dirty="0"/>
              <a:t>(pages 1-3)</a:t>
            </a:r>
          </a:p>
          <a:p>
            <a:endParaRPr lang="en-GB" sz="2000" dirty="0"/>
          </a:p>
          <a:p>
            <a:r>
              <a:rPr lang="en-GB" sz="2000" b="1" dirty="0"/>
              <a:t>Design a lesson </a:t>
            </a:r>
            <a:r>
              <a:rPr lang="en-GB" sz="2000" dirty="0"/>
              <a:t>that would be suitable for </a:t>
            </a:r>
            <a:r>
              <a:rPr lang="en-GB" sz="2000" b="1" dirty="0"/>
              <a:t>Year 7’s </a:t>
            </a:r>
            <a:r>
              <a:rPr lang="en-GB" sz="2000" dirty="0"/>
              <a:t>to teach them about why there was a ‘mid-Tudor crisis’</a:t>
            </a:r>
          </a:p>
          <a:p>
            <a:r>
              <a:rPr lang="en-GB" sz="2000" dirty="0"/>
              <a:t>You will need to make it </a:t>
            </a:r>
            <a:r>
              <a:rPr lang="en-GB" sz="2000" b="1" dirty="0"/>
              <a:t>age suitable </a:t>
            </a:r>
            <a:r>
              <a:rPr lang="en-GB" sz="2000" dirty="0"/>
              <a:t>so that they will be able to understand it. If there are any difficult words, make sure they are explained.</a:t>
            </a:r>
          </a:p>
          <a:p>
            <a:r>
              <a:rPr lang="en-GB" sz="2000" dirty="0"/>
              <a:t>Your design needs to be carried out on </a:t>
            </a:r>
            <a:r>
              <a:rPr lang="en-GB" sz="2000" b="1" dirty="0"/>
              <a:t>power point </a:t>
            </a:r>
            <a:r>
              <a:rPr lang="en-GB" sz="2000" dirty="0"/>
              <a:t>– perhaps one slide per person involved in the crisis in the chronological order it happened</a:t>
            </a:r>
          </a:p>
          <a:p>
            <a:r>
              <a:rPr lang="en-GB" sz="2000" dirty="0"/>
              <a:t>Try to make it </a:t>
            </a:r>
            <a:r>
              <a:rPr lang="en-GB" sz="2000" b="1" dirty="0"/>
              <a:t>interesting, exciting, colourful</a:t>
            </a:r>
            <a:r>
              <a:rPr lang="en-GB" sz="2000" dirty="0"/>
              <a:t> and the information clear and concise</a:t>
            </a:r>
          </a:p>
        </p:txBody>
      </p:sp>
      <p:sp>
        <p:nvSpPr>
          <p:cNvPr id="16" name="Oval 15">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A red sign with white text&#10;&#10;Description automatically generated with low confidence">
            <a:extLst>
              <a:ext uri="{FF2B5EF4-FFF2-40B4-BE49-F238E27FC236}">
                <a16:creationId xmlns:a16="http://schemas.microsoft.com/office/drawing/2014/main" id="{3E179D19-2879-40E2-9C01-ED00B1A5CC5D}"/>
              </a:ext>
            </a:extLst>
          </p:cNvPr>
          <p:cNvPicPr>
            <a:picLocks noChangeAspect="1"/>
          </p:cNvPicPr>
          <p:nvPr/>
        </p:nvPicPr>
        <p:blipFill rotWithShape="1">
          <a:blip r:embed="rId2">
            <a:extLst>
              <a:ext uri="{28A0092B-C50C-407E-A947-70E740481C1C}">
                <a14:useLocalDpi xmlns:a14="http://schemas.microsoft.com/office/drawing/2010/main" val="0"/>
              </a:ext>
            </a:extLst>
          </a:blip>
          <a:srcRect l="11841" r="4141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8" name="Arc 1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7" name="Picture 6" descr="Shape&#10;&#10;Description automatically generated with medium confidence">
            <a:extLst>
              <a:ext uri="{FF2B5EF4-FFF2-40B4-BE49-F238E27FC236}">
                <a16:creationId xmlns:a16="http://schemas.microsoft.com/office/drawing/2014/main" id="{4197D86A-AFCE-40B4-95DD-5230A242C291}"/>
              </a:ext>
            </a:extLst>
          </p:cNvPr>
          <p:cNvPicPr>
            <a:picLocks noChangeAspect="1"/>
          </p:cNvPicPr>
          <p:nvPr/>
        </p:nvPicPr>
        <p:blipFill rotWithShape="1">
          <a:blip r:embed="rId3">
            <a:extLst>
              <a:ext uri="{28A0092B-C50C-407E-A947-70E740481C1C}">
                <a14:useLocalDpi xmlns:a14="http://schemas.microsoft.com/office/drawing/2010/main" val="0"/>
              </a:ext>
            </a:extLst>
          </a:blip>
          <a:srcRect r="3" b="14533"/>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2497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764083-FB46-4D20-A2BB-AE3049F887CA}"/>
              </a:ext>
            </a:extLst>
          </p:cNvPr>
          <p:cNvSpPr>
            <a:spLocks noGrp="1"/>
          </p:cNvSpPr>
          <p:nvPr>
            <p:ph type="title"/>
          </p:nvPr>
        </p:nvSpPr>
        <p:spPr>
          <a:xfrm>
            <a:off x="838200" y="585216"/>
            <a:ext cx="10515600" cy="1325563"/>
          </a:xfrm>
        </p:spPr>
        <p:txBody>
          <a:bodyPr>
            <a:normAutofit/>
          </a:bodyPr>
          <a:lstStyle/>
          <a:p>
            <a:r>
              <a:rPr lang="en-GB">
                <a:solidFill>
                  <a:schemeClr val="bg1"/>
                </a:solidFill>
              </a:rPr>
              <a:t>Activity 2</a:t>
            </a:r>
          </a:p>
        </p:txBody>
      </p:sp>
      <p:pic>
        <p:nvPicPr>
          <p:cNvPr id="5" name="Picture 4" descr="A picture containing text&#10;&#10;Description automatically generated">
            <a:extLst>
              <a:ext uri="{FF2B5EF4-FFF2-40B4-BE49-F238E27FC236}">
                <a16:creationId xmlns:a16="http://schemas.microsoft.com/office/drawing/2014/main" id="{647BB34C-306F-4942-8252-FFFF81F74216}"/>
              </a:ext>
            </a:extLst>
          </p:cNvPr>
          <p:cNvPicPr>
            <a:picLocks noChangeAspect="1"/>
          </p:cNvPicPr>
          <p:nvPr/>
        </p:nvPicPr>
        <p:blipFill rotWithShape="1">
          <a:blip r:embed="rId2">
            <a:extLst>
              <a:ext uri="{28A0092B-C50C-407E-A947-70E740481C1C}">
                <a14:useLocalDpi xmlns:a14="http://schemas.microsoft.com/office/drawing/2010/main" val="0"/>
              </a:ext>
            </a:extLst>
          </a:blip>
          <a:srcRect l="12998"/>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A5BF4CB4-594F-40FE-8479-C3C730B65C10}"/>
              </a:ext>
            </a:extLst>
          </p:cNvPr>
          <p:cNvSpPr>
            <a:spLocks noGrp="1"/>
          </p:cNvSpPr>
          <p:nvPr>
            <p:ph idx="1"/>
          </p:nvPr>
        </p:nvSpPr>
        <p:spPr>
          <a:xfrm>
            <a:off x="7546848" y="2516777"/>
            <a:ext cx="3803904" cy="3660185"/>
          </a:xfrm>
        </p:spPr>
        <p:txBody>
          <a:bodyPr anchor="ctr">
            <a:normAutofit/>
          </a:bodyPr>
          <a:lstStyle/>
          <a:p>
            <a:pPr marL="0" indent="0">
              <a:buNone/>
            </a:pPr>
            <a:r>
              <a:rPr lang="en-GB" sz="2000" b="1" dirty="0"/>
              <a:t>Read through the historiography section of the worksheet (page 4) </a:t>
            </a:r>
          </a:p>
          <a:p>
            <a:endParaRPr lang="en-GB" sz="2000" dirty="0"/>
          </a:p>
          <a:p>
            <a:r>
              <a:rPr lang="en-GB" sz="2000" dirty="0"/>
              <a:t>Make a summary diagram of all the key points presented by the Whig interpretation about the mid-Tudor crisis</a:t>
            </a:r>
          </a:p>
          <a:p>
            <a:r>
              <a:rPr lang="en-GB" sz="2000" dirty="0"/>
              <a:t>Make a summary diagram of all the key point presented by more recent historians about the mid-Tudor crisis</a:t>
            </a:r>
          </a:p>
        </p:txBody>
      </p:sp>
    </p:spTree>
    <p:extLst>
      <p:ext uri="{BB962C8B-B14F-4D97-AF65-F5344CB8AC3E}">
        <p14:creationId xmlns:p14="http://schemas.microsoft.com/office/powerpoint/2010/main" val="755311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C207D10-D28A-4E84-940A-15770F8C8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592"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F81888-7C64-4E51-9AD9-59953C2A1AEA}"/>
              </a:ext>
            </a:extLst>
          </p:cNvPr>
          <p:cNvSpPr>
            <a:spLocks noGrp="1"/>
          </p:cNvSpPr>
          <p:nvPr>
            <p:ph type="title"/>
          </p:nvPr>
        </p:nvSpPr>
        <p:spPr>
          <a:xfrm>
            <a:off x="838200" y="585216"/>
            <a:ext cx="10515600" cy="1325563"/>
          </a:xfrm>
        </p:spPr>
        <p:txBody>
          <a:bodyPr>
            <a:normAutofit/>
          </a:bodyPr>
          <a:lstStyle/>
          <a:p>
            <a:r>
              <a:rPr lang="en-GB">
                <a:solidFill>
                  <a:schemeClr val="bg1"/>
                </a:solidFill>
              </a:rPr>
              <a:t>Activity 3</a:t>
            </a:r>
          </a:p>
        </p:txBody>
      </p:sp>
      <p:pic>
        <p:nvPicPr>
          <p:cNvPr id="5" name="Content Placeholder 4" descr="Calendar&#10;&#10;Description automatically generated">
            <a:extLst>
              <a:ext uri="{FF2B5EF4-FFF2-40B4-BE49-F238E27FC236}">
                <a16:creationId xmlns:a16="http://schemas.microsoft.com/office/drawing/2014/main" id="{A642A81B-49CD-4364-85FE-C4ECD58F1BEE}"/>
              </a:ext>
            </a:extLst>
          </p:cNvPr>
          <p:cNvPicPr>
            <a:picLocks noChangeAspect="1"/>
          </p:cNvPicPr>
          <p:nvPr/>
        </p:nvPicPr>
        <p:blipFill rotWithShape="1">
          <a:blip r:embed="rId2">
            <a:extLst>
              <a:ext uri="{28A0092B-C50C-407E-A947-70E740481C1C}">
                <a14:useLocalDpi xmlns:a14="http://schemas.microsoft.com/office/drawing/2010/main" val="0"/>
              </a:ext>
            </a:extLst>
          </a:blip>
          <a:srcRect r="1338" b="-2"/>
          <a:stretch/>
        </p:blipFill>
        <p:spPr>
          <a:xfrm>
            <a:off x="841248" y="2516777"/>
            <a:ext cx="5015484" cy="3660185"/>
          </a:xfrm>
          <a:prstGeom prst="rect">
            <a:avLst/>
          </a:prstGeom>
        </p:spPr>
      </p:pic>
      <p:sp>
        <p:nvSpPr>
          <p:cNvPr id="9" name="Content Placeholder 8">
            <a:extLst>
              <a:ext uri="{FF2B5EF4-FFF2-40B4-BE49-F238E27FC236}">
                <a16:creationId xmlns:a16="http://schemas.microsoft.com/office/drawing/2014/main" id="{36BA8CA1-47F6-4DFF-943B-E02F9B45F5D6}"/>
              </a:ext>
            </a:extLst>
          </p:cNvPr>
          <p:cNvSpPr>
            <a:spLocks noGrp="1"/>
          </p:cNvSpPr>
          <p:nvPr>
            <p:ph idx="1"/>
          </p:nvPr>
        </p:nvSpPr>
        <p:spPr>
          <a:xfrm>
            <a:off x="6096001" y="2516777"/>
            <a:ext cx="5734928" cy="3660185"/>
          </a:xfrm>
        </p:spPr>
        <p:txBody>
          <a:bodyPr anchor="ctr">
            <a:normAutofit fontScale="92500" lnSpcReduction="20000"/>
          </a:bodyPr>
          <a:lstStyle/>
          <a:p>
            <a:pPr marL="0" indent="0">
              <a:buNone/>
            </a:pPr>
            <a:r>
              <a:rPr lang="en-US" sz="2200" dirty="0"/>
              <a:t>One of the big reasons this period in history has been described as a crisis is because of the changes that took place in religion and because of the popular unrest that took place. In preparation of your study, it is important that you have some background to help you.</a:t>
            </a:r>
          </a:p>
          <a:p>
            <a:pPr marL="0" indent="0">
              <a:buNone/>
            </a:pPr>
            <a:r>
              <a:rPr lang="en-US" sz="2200" dirty="0"/>
              <a:t>I would like you to carry out your own </a:t>
            </a:r>
            <a:r>
              <a:rPr lang="en-US" sz="2200" b="1" dirty="0"/>
              <a:t>independent research</a:t>
            </a:r>
            <a:r>
              <a:rPr lang="en-US" sz="2200" dirty="0"/>
              <a:t> on:</a:t>
            </a:r>
          </a:p>
          <a:p>
            <a:pPr marL="457200" indent="-457200">
              <a:buAutoNum type="arabicPeriod"/>
            </a:pPr>
            <a:r>
              <a:rPr lang="en-US" sz="2200" dirty="0"/>
              <a:t>What were the differences between Catholicism and Protestantism in the 16</a:t>
            </a:r>
            <a:r>
              <a:rPr lang="en-US" sz="2200" baseline="30000" dirty="0"/>
              <a:t>th</a:t>
            </a:r>
            <a:r>
              <a:rPr lang="en-US" sz="2200" dirty="0"/>
              <a:t> Century? Create a detailed list</a:t>
            </a:r>
          </a:p>
          <a:p>
            <a:pPr marL="457200" indent="-457200">
              <a:buAutoNum type="arabicPeriod"/>
            </a:pPr>
            <a:r>
              <a:rPr lang="en-US" sz="2200" dirty="0"/>
              <a:t>What were the rebellions that took place during the time of Henry VIII, Edward VI and Mary I? Create a timeline of these rebellions</a:t>
            </a:r>
          </a:p>
        </p:txBody>
      </p:sp>
    </p:spTree>
    <p:extLst>
      <p:ext uri="{BB962C8B-B14F-4D97-AF65-F5344CB8AC3E}">
        <p14:creationId xmlns:p14="http://schemas.microsoft.com/office/powerpoint/2010/main" val="2214894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298</Words>
  <Application>Microsoft Office PowerPoint</Application>
  <PresentationFormat>Widescreen</PresentationFormat>
  <Paragraphs>22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The mid-Tudor  crisis</vt:lpstr>
      <vt:lpstr>Summer Work – The mid-Tudor crisis</vt:lpstr>
      <vt:lpstr>Activity 1</vt:lpstr>
      <vt:lpstr>Activity 2</vt:lpstr>
      <vt:lpstr>Activity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mid-Tudor crisis</dc:title>
  <dc:creator>Lawson, Becky</dc:creator>
  <cp:lastModifiedBy>Lawson, Becky</cp:lastModifiedBy>
  <cp:revision>7</cp:revision>
  <dcterms:created xsi:type="dcterms:W3CDTF">2021-05-10T11:26:33Z</dcterms:created>
  <dcterms:modified xsi:type="dcterms:W3CDTF">2021-05-10T12:15:50Z</dcterms:modified>
</cp:coreProperties>
</file>