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Century Gothic" panose="020B0502020202020204" pitchFamily="34" charset="0"/>
      <p:regular r:id="rId13"/>
      <p:bold r:id="rId14"/>
      <p:italic r:id="rId15"/>
      <p:boldItalic r:id="rId16"/>
    </p:embeddedFont>
    <p:embeddedFont>
      <p:font typeface="Roboto" panose="02000000000000000000" pitchFamily="2" charset="0"/>
      <p:regular r:id="rId17"/>
      <p:bold r:id="rId18"/>
      <p:italic r:id="rId19"/>
      <p:boldItalic r:id="rId20"/>
    </p:embeddedFont>
    <p:embeddedFont>
      <p:font typeface="Roboto Slab" panose="020B0604020202020204" charset="0"/>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BBEBF51-DD92-4A46-9614-D885CD776E2D}">
  <a:tblStyle styleId="{8BBEBF51-DD92-4A46-9614-D885CD776E2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974EA4B-032C-4607-9840-26F1FACC626A}" styleName="Table_1">
    <a:wholeTbl>
      <a:tcTxStyle>
        <a:font>
          <a:latin typeface="Arial"/>
          <a:ea typeface="Arial"/>
          <a:cs typeface="Arial"/>
        </a:font>
        <a:srgbClr val="000000"/>
      </a:tcTxStyle>
      <a:tcStyle>
        <a:tcBdr>
          <a:left>
            <a:ln w="6350" cap="flat" cmpd="sng">
              <a:solidFill>
                <a:srgbClr val="000000"/>
              </a:solidFill>
              <a:prstDash val="solid"/>
              <a:round/>
              <a:headEnd type="none" w="sm" len="sm"/>
              <a:tailEnd type="none" w="sm" len="sm"/>
            </a:ln>
          </a:left>
          <a:right>
            <a:ln w="6350" cap="flat" cmpd="sng">
              <a:solidFill>
                <a:srgbClr val="000000"/>
              </a:solidFill>
              <a:prstDash val="solid"/>
              <a:round/>
              <a:headEnd type="none" w="sm" len="sm"/>
              <a:tailEnd type="none" w="sm" len="sm"/>
            </a:ln>
          </a:right>
          <a:top>
            <a:ln w="6350" cap="flat" cmpd="sng">
              <a:solidFill>
                <a:srgbClr val="000000"/>
              </a:solidFill>
              <a:prstDash val="solid"/>
              <a:round/>
              <a:headEnd type="none" w="sm" len="sm"/>
              <a:tailEnd type="none" w="sm" len="sm"/>
            </a:ln>
          </a:top>
          <a:bottom>
            <a:ln w="6350" cap="flat" cmpd="sng">
              <a:solidFill>
                <a:srgbClr val="000000"/>
              </a:solidFill>
              <a:prstDash val="solid"/>
              <a:round/>
              <a:headEnd type="none" w="sm" len="sm"/>
              <a:tailEnd type="none" w="sm" len="sm"/>
            </a:ln>
          </a:bottom>
          <a:insideH>
            <a:ln w="6350" cap="flat" cmpd="sng">
              <a:solidFill>
                <a:srgbClr val="000000"/>
              </a:solidFill>
              <a:prstDash val="solid"/>
              <a:round/>
              <a:headEnd type="none" w="sm" len="sm"/>
              <a:tailEnd type="none" w="sm" len="sm"/>
            </a:ln>
          </a:insideH>
          <a:insideV>
            <a:ln w="635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1" autoAdjust="0"/>
    <p:restoredTop sz="86481" autoAdjust="0"/>
  </p:normalViewPr>
  <p:slideViewPr>
    <p:cSldViewPr snapToGrid="0">
      <p:cViewPr varScale="1">
        <p:scale>
          <a:sx n="82" d="100"/>
          <a:sy n="82" d="100"/>
        </p:scale>
        <p:origin x="390" y="8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72917f5483_0_13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72917f5483_0_13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72917f5483_0_2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72917f5483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72917f5483_0_2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72917f5483_0_2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72917f5483_0_2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72917f5483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72917f5483_0_2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72917f5483_0_2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72917f5483_0_5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72917f5483_0_5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2917f5483_0_5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2917f5483_0_5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72917f5483_0_11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72917f5483_0_1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72917f5483_0_13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72917f5483_0_1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1524800" y="672606"/>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sp>
        <p:nvSpPr>
          <p:cNvPr id="11" name="Google Shape;11;p2"/>
          <p:cNvSpPr/>
          <p:nvPr/>
        </p:nvSpPr>
        <p:spPr>
          <a:xfrm rot="10800000">
            <a:off x="6537563" y="33429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accent5"/>
            </a:solidFill>
            <a:prstDash val="solid"/>
            <a:miter lim="8000"/>
            <a:headEnd type="none" w="sm" len="sm"/>
            <a:tailEnd type="none" w="sm" len="sm"/>
          </a:ln>
        </p:spPr>
      </p:sp>
      <p:cxnSp>
        <p:nvCxnSpPr>
          <p:cNvPr id="12" name="Google Shape;12;p2"/>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3" name="Google Shape;13;p2"/>
          <p:cNvSpPr txBox="1">
            <a:spLocks noGrp="1"/>
          </p:cNvSpPr>
          <p:nvPr>
            <p:ph type="ctrTitle"/>
          </p:nvPr>
        </p:nvSpPr>
        <p:spPr>
          <a:xfrm>
            <a:off x="1680302" y="1188925"/>
            <a:ext cx="5783400" cy="1457400"/>
          </a:xfrm>
          <a:prstGeom prst="rect">
            <a:avLst/>
          </a:prstGeom>
        </p:spPr>
        <p:txBody>
          <a:bodyPr spcFirstLastPara="1" wrap="square" lIns="91425" tIns="91425" rIns="91425" bIns="91425" anchor="b"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4" name="Google Shape;14;p2"/>
          <p:cNvSpPr txBox="1">
            <a:spLocks noGrp="1"/>
          </p:cNvSpPr>
          <p:nvPr>
            <p:ph type="subTitle" idx="1"/>
          </p:nvPr>
        </p:nvSpPr>
        <p:spPr>
          <a:xfrm>
            <a:off x="1680302" y="3049450"/>
            <a:ext cx="5783400" cy="9090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Google Shape;15;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1"/>
          <p:cNvSpPr txBox="1">
            <a:spLocks noGrp="1"/>
          </p:cNvSpPr>
          <p:nvPr>
            <p:ph type="title" hasCustomPrompt="1"/>
          </p:nvPr>
        </p:nvSpPr>
        <p:spPr>
          <a:xfrm>
            <a:off x="387900" y="1152450"/>
            <a:ext cx="83682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a:spLocks noGrp="1"/>
          </p:cNvSpPr>
          <p:nvPr>
            <p:ph type="body" idx="1"/>
          </p:nvPr>
        </p:nvSpPr>
        <p:spPr>
          <a:xfrm>
            <a:off x="387900" y="2919450"/>
            <a:ext cx="83682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6" name="Google Shape;56;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w="38100" cap="flat" cmpd="sng">
            <a:solidFill>
              <a:schemeClr val="accent4"/>
            </a:solidFill>
            <a:prstDash val="solid"/>
            <a:round/>
            <a:headEnd type="none" w="sm" len="sm"/>
            <a:tailEnd type="none" w="sm" len="sm"/>
          </a:ln>
        </p:spPr>
      </p:cxnSp>
      <p:sp>
        <p:nvSpPr>
          <p:cNvPr id="18" name="Google Shape;18;p3"/>
          <p:cNvSpPr txBox="1">
            <a:spLocks noGrp="1"/>
          </p:cNvSpPr>
          <p:nvPr>
            <p:ph type="title"/>
          </p:nvPr>
        </p:nvSpPr>
        <p:spPr>
          <a:xfrm>
            <a:off x="480750" y="1764950"/>
            <a:ext cx="8222100" cy="9075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2" name="Google Shape;22;p4"/>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Google Shape;23;p4"/>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w="38100" cap="flat" cmpd="sng">
            <a:solidFill>
              <a:schemeClr val="accent4"/>
            </a:solidFill>
            <a:prstDash val="solid"/>
            <a:round/>
            <a:headEnd type="none" w="sm" len="sm"/>
            <a:tailEnd type="none" w="sm" len="sm"/>
          </a:ln>
        </p:spPr>
      </p:cxnSp>
      <p:sp>
        <p:nvSpPr>
          <p:cNvPr id="27" name="Google Shape;27;p5"/>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Google Shape;28;p5"/>
          <p:cNvSpPr txBox="1">
            <a:spLocks noGrp="1"/>
          </p:cNvSpPr>
          <p:nvPr>
            <p:ph type="body" idx="1"/>
          </p:nvPr>
        </p:nvSpPr>
        <p:spPr>
          <a:xfrm>
            <a:off x="387900" y="1489825"/>
            <a:ext cx="3999900" cy="3078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756200" y="1489825"/>
            <a:ext cx="3999900" cy="3078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w="38100" cap="flat" cmpd="sng">
            <a:solidFill>
              <a:schemeClr val="accent4"/>
            </a:solidFill>
            <a:prstDash val="solid"/>
            <a:round/>
            <a:headEnd type="none" w="sm" len="sm"/>
            <a:tailEnd type="none" w="sm" len="sm"/>
          </a:ln>
        </p:spPr>
      </p:cxnSp>
      <p:sp>
        <p:nvSpPr>
          <p:cNvPr id="36" name="Google Shape;36;p7"/>
          <p:cNvSpPr txBox="1">
            <a:spLocks noGrp="1"/>
          </p:cNvSpPr>
          <p:nvPr>
            <p:ph type="title"/>
          </p:nvPr>
        </p:nvSpPr>
        <p:spPr>
          <a:xfrm>
            <a:off x="3879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7" name="Google Shape;37;p7"/>
          <p:cNvSpPr txBox="1">
            <a:spLocks noGrp="1"/>
          </p:cNvSpPr>
          <p:nvPr>
            <p:ph type="body" idx="1"/>
          </p:nvPr>
        </p:nvSpPr>
        <p:spPr>
          <a:xfrm>
            <a:off x="387900" y="1594025"/>
            <a:ext cx="2808000" cy="26811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8" name="Google Shape;3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1" name="Google Shape;41;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4" name="Google Shape;44;p9"/>
          <p:cNvCxnSpPr/>
          <p:nvPr/>
        </p:nvCxnSpPr>
        <p:spPr>
          <a:xfrm>
            <a:off x="5029675" y="4495503"/>
            <a:ext cx="540900" cy="0"/>
          </a:xfrm>
          <a:prstGeom prst="straightConnector1">
            <a:avLst/>
          </a:prstGeom>
          <a:noFill/>
          <a:ln w="38100" cap="flat" cmpd="sng">
            <a:solidFill>
              <a:schemeClr val="accent5"/>
            </a:solidFill>
            <a:prstDash val="solid"/>
            <a:round/>
            <a:headEnd type="none" w="sm" len="sm"/>
            <a:tailEnd type="none" w="sm" len="sm"/>
          </a:ln>
        </p:spPr>
      </p:cxnSp>
      <p:sp>
        <p:nvSpPr>
          <p:cNvPr id="45" name="Google Shape;45;p9"/>
          <p:cNvSpPr txBox="1">
            <a:spLocks noGrp="1"/>
          </p:cNvSpPr>
          <p:nvPr>
            <p:ph type="title"/>
          </p:nvPr>
        </p:nvSpPr>
        <p:spPr>
          <a:xfrm>
            <a:off x="265500" y="1209075"/>
            <a:ext cx="4045200" cy="1506300"/>
          </a:xfrm>
          <a:prstGeom prst="rect">
            <a:avLst/>
          </a:prstGeom>
        </p:spPr>
        <p:txBody>
          <a:bodyPr spcFirstLastPara="1" wrap="square" lIns="91425" tIns="91425" rIns="91425" bIns="91425" anchor="b"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6" name="Google Shape;46;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a:endParaRPr/>
          </a:p>
        </p:txBody>
      </p:sp>
      <p:sp>
        <p:nvSpPr>
          <p:cNvPr id="47" name="Google Shape;47;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8" name="Google Shape;4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9"/>
        <p:cNvGrpSpPr/>
        <p:nvPr/>
      </p:nvGrpSpPr>
      <p:grpSpPr>
        <a:xfrm>
          <a:off x="0" y="0"/>
          <a:ext cx="0" cy="0"/>
          <a:chOff x="0" y="0"/>
          <a:chExt cx="0" cy="0"/>
        </a:xfrm>
      </p:grpSpPr>
      <p:sp>
        <p:nvSpPr>
          <p:cNvPr id="50" name="Google Shape;50;p10"/>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a:endParaRPr/>
          </a:p>
        </p:txBody>
      </p:sp>
      <p:sp>
        <p:nvSpPr>
          <p:cNvPr id="51" name="Google Shape;51;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rina">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87900" y="458025"/>
            <a:ext cx="8368200" cy="6861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a:endParaRPr/>
          </a:p>
        </p:txBody>
      </p:sp>
      <p:sp>
        <p:nvSpPr>
          <p:cNvPr id="7" name="Google Shape;7;p1"/>
          <p:cNvSpPr txBox="1">
            <a:spLocks noGrp="1"/>
          </p:cNvSpPr>
          <p:nvPr>
            <p:ph type="body" idx="1"/>
          </p:nvPr>
        </p:nvSpPr>
        <p:spPr>
          <a:xfrm>
            <a:off x="387900" y="1489824"/>
            <a:ext cx="8368200" cy="30789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limited-company-formation"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3"/>
          <p:cNvSpPr txBox="1">
            <a:spLocks noGrp="1"/>
          </p:cNvSpPr>
          <p:nvPr>
            <p:ph type="ctrTitle"/>
          </p:nvPr>
        </p:nvSpPr>
        <p:spPr>
          <a:xfrm>
            <a:off x="1680302" y="1188925"/>
            <a:ext cx="5783400" cy="14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A-level Business Transition Work</a:t>
            </a:r>
            <a:endParaRPr dirty="0"/>
          </a:p>
        </p:txBody>
      </p:sp>
      <p:sp>
        <p:nvSpPr>
          <p:cNvPr id="64" name="Google Shape;64;p13"/>
          <p:cNvSpPr txBox="1">
            <a:spLocks noGrp="1"/>
          </p:cNvSpPr>
          <p:nvPr>
            <p:ph type="subTitle" idx="1"/>
          </p:nvPr>
        </p:nvSpPr>
        <p:spPr>
          <a:xfrm>
            <a:off x="1680302" y="3049450"/>
            <a:ext cx="5783400" cy="909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Activity 6- </a:t>
            </a:r>
            <a:r>
              <a:rPr lang="en" sz="2400" dirty="0"/>
              <a:t>write a report on a business of your choice</a:t>
            </a:r>
            <a:endParaRPr sz="2400" dirty="0"/>
          </a:p>
        </p:txBody>
      </p:sp>
      <p:sp>
        <p:nvSpPr>
          <p:cNvPr id="118" name="Google Shape;118;p22"/>
          <p:cNvSpPr txBox="1">
            <a:spLocks noGrp="1"/>
          </p:cNvSpPr>
          <p:nvPr>
            <p:ph type="body" idx="1"/>
          </p:nvPr>
        </p:nvSpPr>
        <p:spPr>
          <a:xfrm>
            <a:off x="387900" y="1489825"/>
            <a:ext cx="8368200" cy="3438000"/>
          </a:xfrm>
          <a:prstGeom prst="rect">
            <a:avLst/>
          </a:prstGeom>
        </p:spPr>
        <p:txBody>
          <a:bodyPr spcFirstLastPara="1" wrap="square" lIns="91425" tIns="91425" rIns="91425" bIns="91425" anchor="t" anchorCtr="0">
            <a:noAutofit/>
          </a:bodyPr>
          <a:lstStyle/>
          <a:p>
            <a:pPr marL="0" lvl="0" indent="0" algn="l" rtl="0">
              <a:lnSpc>
                <a:spcPct val="107916"/>
              </a:lnSpc>
              <a:spcBef>
                <a:spcPts val="0"/>
              </a:spcBef>
              <a:spcAft>
                <a:spcPts val="0"/>
              </a:spcAft>
              <a:buNone/>
            </a:pPr>
            <a:r>
              <a:rPr lang="en" sz="1200" dirty="0">
                <a:solidFill>
                  <a:srgbClr val="FFFFFF"/>
                </a:solidFill>
                <a:latin typeface="Arial"/>
                <a:ea typeface="Arial"/>
                <a:cs typeface="Arial"/>
                <a:sym typeface="Arial"/>
              </a:rPr>
              <a:t>Pick a large business that is</a:t>
            </a:r>
            <a:r>
              <a:rPr lang="en" sz="1200" b="1" dirty="0">
                <a:solidFill>
                  <a:srgbClr val="FFFFFF"/>
                </a:solidFill>
                <a:latin typeface="Arial"/>
                <a:ea typeface="Arial"/>
                <a:cs typeface="Arial"/>
                <a:sym typeface="Arial"/>
              </a:rPr>
              <a:t> based in the UK</a:t>
            </a:r>
            <a:r>
              <a:rPr lang="en" sz="1200" dirty="0">
                <a:solidFill>
                  <a:srgbClr val="FFFFFF"/>
                </a:solidFill>
                <a:latin typeface="Arial"/>
                <a:ea typeface="Arial"/>
                <a:cs typeface="Arial"/>
                <a:sym typeface="Arial"/>
              </a:rPr>
              <a:t>. ( A UK plc has to give the public much more information than an American one)</a:t>
            </a:r>
            <a:endParaRPr sz="1200" dirty="0">
              <a:solidFill>
                <a:srgbClr val="FFFFFF"/>
              </a:solidFill>
              <a:latin typeface="Arial"/>
              <a:ea typeface="Arial"/>
              <a:cs typeface="Arial"/>
              <a:sym typeface="Arial"/>
            </a:endParaRPr>
          </a:p>
          <a:p>
            <a:pPr marL="0" lvl="0" indent="0" algn="l" rtl="0">
              <a:lnSpc>
                <a:spcPct val="107916"/>
              </a:lnSpc>
              <a:spcBef>
                <a:spcPts val="800"/>
              </a:spcBef>
              <a:spcAft>
                <a:spcPts val="0"/>
              </a:spcAft>
              <a:buNone/>
            </a:pPr>
            <a:r>
              <a:rPr lang="en" sz="1200" dirty="0">
                <a:solidFill>
                  <a:srgbClr val="FFFFFF"/>
                </a:solidFill>
                <a:latin typeface="Arial"/>
                <a:ea typeface="Arial"/>
                <a:cs typeface="Arial"/>
                <a:sym typeface="Arial"/>
              </a:rPr>
              <a:t>Using its website, company annual report and other research write a report on the business.</a:t>
            </a:r>
            <a:endParaRPr sz="1200" dirty="0">
              <a:solidFill>
                <a:srgbClr val="FFFFFF"/>
              </a:solidFill>
              <a:latin typeface="Arial"/>
              <a:ea typeface="Arial"/>
              <a:cs typeface="Arial"/>
              <a:sym typeface="Arial"/>
            </a:endParaRPr>
          </a:p>
          <a:p>
            <a:pPr marL="0" lvl="0" indent="0" algn="l" rtl="0">
              <a:lnSpc>
                <a:spcPct val="100000"/>
              </a:lnSpc>
              <a:spcBef>
                <a:spcPts val="800"/>
              </a:spcBef>
              <a:spcAft>
                <a:spcPts val="0"/>
              </a:spcAft>
              <a:buNone/>
            </a:pPr>
            <a:r>
              <a:rPr lang="en" sz="1200" b="1" dirty="0">
                <a:solidFill>
                  <a:srgbClr val="FFFFFF"/>
                </a:solidFill>
                <a:latin typeface="Arial"/>
                <a:ea typeface="Arial"/>
                <a:cs typeface="Arial"/>
                <a:sym typeface="Arial"/>
              </a:rPr>
              <a:t>In your report you should </a:t>
            </a:r>
            <a:endParaRPr sz="1200" dirty="0">
              <a:solidFill>
                <a:srgbClr val="FFFFFF"/>
              </a:solidFill>
              <a:latin typeface="Arial"/>
              <a:ea typeface="Arial"/>
              <a:cs typeface="Arial"/>
              <a:sym typeface="Arial"/>
            </a:endParaRPr>
          </a:p>
          <a:p>
            <a:pPr marL="457200" lvl="0" indent="-304800" algn="l" rtl="0">
              <a:lnSpc>
                <a:spcPct val="100000"/>
              </a:lnSpc>
              <a:spcBef>
                <a:spcPts val="800"/>
              </a:spcBef>
              <a:spcAft>
                <a:spcPts val="0"/>
              </a:spcAft>
              <a:buClr>
                <a:srgbClr val="FFFFFF"/>
              </a:buClr>
              <a:buSzPts val="1200"/>
              <a:buFont typeface="Arial"/>
              <a:buChar char="●"/>
            </a:pPr>
            <a:r>
              <a:rPr lang="en" sz="1200" dirty="0">
                <a:solidFill>
                  <a:srgbClr val="FFFFFF"/>
                </a:solidFill>
                <a:latin typeface="Arial"/>
                <a:ea typeface="Arial"/>
                <a:cs typeface="Arial"/>
                <a:sym typeface="Arial"/>
              </a:rPr>
              <a:t>Identify the features of the business –explain its history, what its activities are, where is it based, how many stores it has, how many people it employs, who owns the business.</a:t>
            </a:r>
            <a:endParaRPr sz="1200" dirty="0">
              <a:solidFill>
                <a:srgbClr val="FFFFFF"/>
              </a:solidFill>
              <a:latin typeface="Arial"/>
              <a:ea typeface="Arial"/>
              <a:cs typeface="Arial"/>
              <a:sym typeface="Arial"/>
            </a:endParaRPr>
          </a:p>
          <a:p>
            <a:pPr marL="457200" lvl="0" indent="0" algn="l" rtl="0">
              <a:lnSpc>
                <a:spcPct val="100000"/>
              </a:lnSpc>
              <a:spcBef>
                <a:spcPts val="0"/>
              </a:spcBef>
              <a:spcAft>
                <a:spcPts val="0"/>
              </a:spcAft>
              <a:buNone/>
            </a:pPr>
            <a:endParaRPr sz="1200" dirty="0">
              <a:solidFill>
                <a:srgbClr val="FFFFFF"/>
              </a:solidFill>
              <a:latin typeface="Arial"/>
              <a:ea typeface="Arial"/>
              <a:cs typeface="Arial"/>
              <a:sym typeface="Arial"/>
            </a:endParaRPr>
          </a:p>
          <a:p>
            <a:pPr marL="457200" lvl="0" indent="-304800" algn="l" rtl="0">
              <a:lnSpc>
                <a:spcPct val="100000"/>
              </a:lnSpc>
              <a:spcBef>
                <a:spcPts val="0"/>
              </a:spcBef>
              <a:spcAft>
                <a:spcPts val="0"/>
              </a:spcAft>
              <a:buClr>
                <a:srgbClr val="FFFFFF"/>
              </a:buClr>
              <a:buSzPts val="1200"/>
              <a:buFont typeface="Arial"/>
              <a:buChar char="●"/>
            </a:pPr>
            <a:r>
              <a:rPr lang="en" sz="1200" dirty="0">
                <a:solidFill>
                  <a:srgbClr val="FFFFFF"/>
                </a:solidFill>
                <a:latin typeface="Arial"/>
                <a:ea typeface="Arial"/>
                <a:cs typeface="Arial"/>
                <a:sym typeface="Arial"/>
              </a:rPr>
              <a:t>Find out its aims and objectives. The company report might help you here.</a:t>
            </a:r>
            <a:endParaRPr sz="1200" dirty="0">
              <a:solidFill>
                <a:srgbClr val="FFFFFF"/>
              </a:solidFill>
              <a:latin typeface="Arial"/>
              <a:ea typeface="Arial"/>
              <a:cs typeface="Arial"/>
              <a:sym typeface="Arial"/>
            </a:endParaRPr>
          </a:p>
          <a:p>
            <a:pPr marL="457200" lvl="0" indent="0" algn="l" rtl="0">
              <a:lnSpc>
                <a:spcPct val="100000"/>
              </a:lnSpc>
              <a:spcBef>
                <a:spcPts val="0"/>
              </a:spcBef>
              <a:spcAft>
                <a:spcPts val="0"/>
              </a:spcAft>
              <a:buNone/>
            </a:pPr>
            <a:endParaRPr sz="1200" dirty="0">
              <a:solidFill>
                <a:srgbClr val="FFFFFF"/>
              </a:solidFill>
              <a:latin typeface="Arial"/>
              <a:ea typeface="Arial"/>
              <a:cs typeface="Arial"/>
              <a:sym typeface="Arial"/>
            </a:endParaRPr>
          </a:p>
          <a:p>
            <a:pPr marL="457200" lvl="0" indent="-304800" algn="l" rtl="0">
              <a:lnSpc>
                <a:spcPct val="100000"/>
              </a:lnSpc>
              <a:spcBef>
                <a:spcPts val="0"/>
              </a:spcBef>
              <a:spcAft>
                <a:spcPts val="0"/>
              </a:spcAft>
              <a:buClr>
                <a:srgbClr val="FFFFFF"/>
              </a:buClr>
              <a:buSzPts val="1200"/>
              <a:buFont typeface="Arial"/>
              <a:buChar char="●"/>
            </a:pPr>
            <a:r>
              <a:rPr lang="en" sz="1200" dirty="0">
                <a:solidFill>
                  <a:srgbClr val="FFFFFF"/>
                </a:solidFill>
                <a:latin typeface="Arial"/>
                <a:ea typeface="Arial"/>
                <a:cs typeface="Arial"/>
                <a:sym typeface="Arial"/>
              </a:rPr>
              <a:t>Try and find examples to illustrate each aim. i.e. if one aim is to make a profit find out their profit figures in the last year, if another aim is to help society give examples of the charity events they hold. Do you think they have achieved their aims? What is the evidence?</a:t>
            </a:r>
            <a:endParaRPr sz="1200" dirty="0">
              <a:solidFill>
                <a:srgbClr val="FFFFFF"/>
              </a:solidFill>
              <a:latin typeface="Arial"/>
              <a:ea typeface="Arial"/>
              <a:cs typeface="Arial"/>
              <a:sym typeface="Arial"/>
            </a:endParaRPr>
          </a:p>
          <a:p>
            <a:pPr marL="457200" lvl="0" indent="0" algn="l" rtl="0">
              <a:lnSpc>
                <a:spcPct val="100000"/>
              </a:lnSpc>
              <a:spcBef>
                <a:spcPts val="0"/>
              </a:spcBef>
              <a:spcAft>
                <a:spcPts val="0"/>
              </a:spcAft>
              <a:buNone/>
            </a:pPr>
            <a:endParaRPr sz="1200" dirty="0">
              <a:solidFill>
                <a:srgbClr val="FFFFFF"/>
              </a:solidFill>
              <a:latin typeface="Arial"/>
              <a:ea typeface="Arial"/>
              <a:cs typeface="Arial"/>
              <a:sym typeface="Arial"/>
            </a:endParaRPr>
          </a:p>
          <a:p>
            <a:pPr marL="457200" lvl="0" indent="-304800" algn="l" rtl="0">
              <a:lnSpc>
                <a:spcPct val="100000"/>
              </a:lnSpc>
              <a:spcBef>
                <a:spcPts val="0"/>
              </a:spcBef>
              <a:spcAft>
                <a:spcPts val="0"/>
              </a:spcAft>
              <a:buClr>
                <a:srgbClr val="FFFFFF"/>
              </a:buClr>
              <a:buSzPts val="1200"/>
              <a:buFont typeface="Arial"/>
              <a:buChar char="●"/>
            </a:pPr>
            <a:r>
              <a:rPr lang="en" sz="1200" dirty="0">
                <a:solidFill>
                  <a:srgbClr val="FFFFFF"/>
                </a:solidFill>
                <a:latin typeface="Arial"/>
                <a:ea typeface="Arial"/>
                <a:cs typeface="Arial"/>
                <a:sym typeface="Arial"/>
              </a:rPr>
              <a:t>Identify the stakeholders of the business (anyone who is affected by the business) and explain what each one might want out of the business.</a:t>
            </a:r>
            <a:endParaRPr sz="1200" dirty="0">
              <a:solidFill>
                <a:srgbClr val="FFFFFF"/>
              </a:solidFill>
              <a:latin typeface="Arial"/>
              <a:ea typeface="Arial"/>
              <a:cs typeface="Arial"/>
              <a:sym typeface="Arial"/>
            </a:endParaRPr>
          </a:p>
          <a:p>
            <a:pPr marL="457200" lvl="0" indent="0" algn="l" rtl="0">
              <a:lnSpc>
                <a:spcPct val="100000"/>
              </a:lnSpc>
              <a:spcBef>
                <a:spcPts val="0"/>
              </a:spcBef>
              <a:spcAft>
                <a:spcPts val="0"/>
              </a:spcAft>
              <a:buNone/>
            </a:pPr>
            <a:endParaRPr sz="1200" dirty="0">
              <a:solidFill>
                <a:srgbClr val="FFFFFF"/>
              </a:solidFill>
              <a:latin typeface="Arial"/>
              <a:ea typeface="Arial"/>
              <a:cs typeface="Arial"/>
              <a:sym typeface="Arial"/>
            </a:endParaRPr>
          </a:p>
          <a:p>
            <a:pPr marL="0" lvl="0" indent="0" algn="l" rtl="0">
              <a:spcBef>
                <a:spcPts val="0"/>
              </a:spcBef>
              <a:spcAft>
                <a:spcPts val="160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a:p>
        </p:txBody>
      </p:sp>
      <p:sp>
        <p:nvSpPr>
          <p:cNvPr id="70" name="Google Shape;70;p14"/>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3000" dirty="0">
                <a:latin typeface="Roboto Slab"/>
                <a:ea typeface="Roboto Slab"/>
                <a:cs typeface="Roboto Slab"/>
                <a:sym typeface="Roboto Slab"/>
              </a:rPr>
              <a:t>The following activities will help you with </a:t>
            </a:r>
            <a:r>
              <a:rPr lang="en" sz="3000">
                <a:latin typeface="Roboto Slab"/>
                <a:ea typeface="Roboto Slab"/>
                <a:cs typeface="Roboto Slab"/>
                <a:sym typeface="Roboto Slab"/>
              </a:rPr>
              <a:t>your Business A-level </a:t>
            </a:r>
            <a:r>
              <a:rPr lang="en" sz="3000" dirty="0">
                <a:latin typeface="Roboto Slab"/>
                <a:ea typeface="Roboto Slab"/>
                <a:cs typeface="Roboto Slab"/>
                <a:sym typeface="Roboto Slab"/>
              </a:rPr>
              <a:t>in Y12.</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87900" y="458025"/>
            <a:ext cx="8368200" cy="955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Activity 1 - Create a document to answer the following:</a:t>
            </a:r>
            <a:endParaRPr dirty="0"/>
          </a:p>
        </p:txBody>
      </p:sp>
      <p:sp>
        <p:nvSpPr>
          <p:cNvPr id="76" name="Google Shape;76;p15"/>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457200" lvl="0" indent="-342900" algn="l" rtl="0">
              <a:lnSpc>
                <a:spcPct val="107916"/>
              </a:lnSpc>
              <a:spcBef>
                <a:spcPts val="0"/>
              </a:spcBef>
              <a:spcAft>
                <a:spcPts val="0"/>
              </a:spcAft>
              <a:buClr>
                <a:srgbClr val="FFFFFF"/>
              </a:buClr>
              <a:buSzPts val="1800"/>
              <a:buChar char="●"/>
            </a:pPr>
            <a:r>
              <a:rPr lang="en" dirty="0">
                <a:solidFill>
                  <a:srgbClr val="FFFFFF"/>
                </a:solidFill>
              </a:rPr>
              <a:t>Find out the difference between the private and public sector. Write this down.</a:t>
            </a:r>
            <a:endParaRPr dirty="0">
              <a:solidFill>
                <a:srgbClr val="FFFFFF"/>
              </a:solidFill>
            </a:endParaRPr>
          </a:p>
          <a:p>
            <a:pPr marL="457200" lvl="0" indent="-342900" algn="l" rtl="0">
              <a:lnSpc>
                <a:spcPct val="107916"/>
              </a:lnSpc>
              <a:spcBef>
                <a:spcPts val="0"/>
              </a:spcBef>
              <a:spcAft>
                <a:spcPts val="0"/>
              </a:spcAft>
              <a:buClr>
                <a:srgbClr val="FFFFFF"/>
              </a:buClr>
              <a:buSzPts val="1800"/>
              <a:buChar char="●"/>
            </a:pPr>
            <a:r>
              <a:rPr lang="en" dirty="0">
                <a:solidFill>
                  <a:srgbClr val="FFFFFF"/>
                </a:solidFill>
              </a:rPr>
              <a:t>Find out what a not-for-profit organisation is.</a:t>
            </a:r>
            <a:endParaRPr dirty="0">
              <a:solidFill>
                <a:srgbClr val="FFFFFF"/>
              </a:solidFill>
            </a:endParaRPr>
          </a:p>
          <a:p>
            <a:pPr marL="457200" lvl="0" indent="-342900" algn="l" rtl="0">
              <a:lnSpc>
                <a:spcPct val="107916"/>
              </a:lnSpc>
              <a:spcBef>
                <a:spcPts val="0"/>
              </a:spcBef>
              <a:spcAft>
                <a:spcPts val="0"/>
              </a:spcAft>
              <a:buClr>
                <a:srgbClr val="FFFFFF"/>
              </a:buClr>
              <a:buSzPts val="1800"/>
              <a:buChar char="●"/>
            </a:pPr>
            <a:r>
              <a:rPr lang="en" dirty="0">
                <a:solidFill>
                  <a:srgbClr val="FFFFFF"/>
                </a:solidFill>
              </a:rPr>
              <a:t>List 5 examples of each (private sector business, public sector organisation and not-for-profit organisation).</a:t>
            </a:r>
            <a:endParaRPr dirty="0">
              <a:solidFill>
                <a:srgbClr val="FFFFFF"/>
              </a:solidFill>
            </a:endParaRPr>
          </a:p>
          <a:p>
            <a:pPr marL="457200" lvl="0" indent="-342900" algn="l" rtl="0">
              <a:lnSpc>
                <a:spcPct val="107916"/>
              </a:lnSpc>
              <a:spcBef>
                <a:spcPts val="0"/>
              </a:spcBef>
              <a:spcAft>
                <a:spcPts val="0"/>
              </a:spcAft>
              <a:buClr>
                <a:srgbClr val="FFFFFF"/>
              </a:buClr>
              <a:buSzPts val="1800"/>
              <a:buChar char="●"/>
            </a:pPr>
            <a:r>
              <a:rPr lang="en" dirty="0">
                <a:solidFill>
                  <a:srgbClr val="FFFFFF"/>
                </a:solidFill>
              </a:rPr>
              <a:t>Pick an example from each and write a case study, deciding what features are similar and which ones are different.  Consider things such as their activities, number of people working there, their size, where they operate, how they are funded, what they spend their money on, what they aim to do, how successful they are, how you have measured their success.This can be put in a table. See example on next slide.</a:t>
            </a:r>
            <a:endParaRPr dirty="0">
              <a:solidFill>
                <a:srgbClr val="FFFFFF"/>
              </a:solidFill>
            </a:endParaRPr>
          </a:p>
          <a:p>
            <a:pPr marL="0" lvl="0" indent="0" algn="l" rtl="0">
              <a:lnSpc>
                <a:spcPct val="107916"/>
              </a:lnSpc>
              <a:spcBef>
                <a:spcPts val="800"/>
              </a:spcBef>
              <a:spcAft>
                <a:spcPts val="0"/>
              </a:spcAft>
              <a:buNone/>
            </a:pPr>
            <a:endParaRPr dirty="0">
              <a:solidFill>
                <a:srgbClr val="FFFFFF"/>
              </a:solidFill>
            </a:endParaRPr>
          </a:p>
          <a:p>
            <a:pPr marL="0" lvl="0" indent="0" algn="l" rtl="0">
              <a:lnSpc>
                <a:spcPct val="107916"/>
              </a:lnSpc>
              <a:spcBef>
                <a:spcPts val="800"/>
              </a:spcBef>
              <a:spcAft>
                <a:spcPts val="0"/>
              </a:spcAft>
              <a:buNone/>
            </a:pPr>
            <a:endParaRPr dirty="0">
              <a:solidFill>
                <a:srgbClr val="FFFFFF"/>
              </a:solidFill>
            </a:endParaRPr>
          </a:p>
          <a:p>
            <a:pPr marL="0" lvl="0" indent="0" algn="l" rtl="0">
              <a:lnSpc>
                <a:spcPct val="100000"/>
              </a:lnSpc>
              <a:spcBef>
                <a:spcPts val="800"/>
              </a:spcBef>
              <a:spcAft>
                <a:spcPts val="0"/>
              </a:spcAft>
              <a:buNone/>
            </a:pPr>
            <a:endParaRPr dirty="0">
              <a:solidFill>
                <a:srgbClr val="FFFFFF"/>
              </a:solidFill>
            </a:endParaRPr>
          </a:p>
          <a:p>
            <a:pPr marL="0" lvl="0" indent="0" algn="l" rtl="0">
              <a:spcBef>
                <a:spcPts val="0"/>
              </a:spcBef>
              <a:spcAft>
                <a:spcPts val="1600"/>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Example of a table you could use</a:t>
            </a:r>
            <a:endParaRPr dirty="0"/>
          </a:p>
        </p:txBody>
      </p:sp>
      <p:graphicFrame>
        <p:nvGraphicFramePr>
          <p:cNvPr id="82" name="Google Shape;82;p16"/>
          <p:cNvGraphicFramePr/>
          <p:nvPr/>
        </p:nvGraphicFramePr>
        <p:xfrm>
          <a:off x="448825" y="1489825"/>
          <a:ext cx="7982125" cy="3323550"/>
        </p:xfrm>
        <a:graphic>
          <a:graphicData uri="http://schemas.openxmlformats.org/drawingml/2006/table">
            <a:tbl>
              <a:tblPr>
                <a:noFill/>
                <a:tableStyleId>{8BBEBF51-DD92-4A46-9614-D885CD776E2D}</a:tableStyleId>
              </a:tblPr>
              <a:tblGrid>
                <a:gridCol w="2378400">
                  <a:extLst>
                    <a:ext uri="{9D8B030D-6E8A-4147-A177-3AD203B41FA5}">
                      <a16:colId xmlns:a16="http://schemas.microsoft.com/office/drawing/2014/main" val="20000"/>
                    </a:ext>
                  </a:extLst>
                </a:gridCol>
                <a:gridCol w="2630400">
                  <a:extLst>
                    <a:ext uri="{9D8B030D-6E8A-4147-A177-3AD203B41FA5}">
                      <a16:colId xmlns:a16="http://schemas.microsoft.com/office/drawing/2014/main" val="20001"/>
                    </a:ext>
                  </a:extLst>
                </a:gridCol>
                <a:gridCol w="2973325">
                  <a:extLst>
                    <a:ext uri="{9D8B030D-6E8A-4147-A177-3AD203B41FA5}">
                      <a16:colId xmlns:a16="http://schemas.microsoft.com/office/drawing/2014/main" val="20002"/>
                    </a:ext>
                  </a:extLst>
                </a:gridCol>
              </a:tblGrid>
              <a:tr h="545850">
                <a:tc>
                  <a:txBody>
                    <a:bodyPr/>
                    <a:lstStyle/>
                    <a:p>
                      <a:pPr marL="0" lvl="0" indent="0" algn="l" rtl="0">
                        <a:spcBef>
                          <a:spcPts val="0"/>
                        </a:spcBef>
                        <a:spcAft>
                          <a:spcPts val="0"/>
                        </a:spcAft>
                        <a:buNone/>
                      </a:pPr>
                      <a:r>
                        <a:rPr lang="en">
                          <a:solidFill>
                            <a:srgbClr val="FFFFFF"/>
                          </a:solidFill>
                        </a:rPr>
                        <a:t>Pick an example of each</a:t>
                      </a:r>
                      <a:endParaRPr>
                        <a:solidFill>
                          <a:srgbClr val="FFFFFF"/>
                        </a:solidFill>
                      </a:endParaRPr>
                    </a:p>
                  </a:txBody>
                  <a:tcPr marL="91425" marR="91425" marT="91425" marB="91425"/>
                </a:tc>
                <a:tc>
                  <a:txBody>
                    <a:bodyPr/>
                    <a:lstStyle/>
                    <a:p>
                      <a:pPr marL="0" lvl="0" indent="0" algn="l" rtl="0">
                        <a:spcBef>
                          <a:spcPts val="0"/>
                        </a:spcBef>
                        <a:spcAft>
                          <a:spcPts val="0"/>
                        </a:spcAft>
                        <a:buNone/>
                      </a:pPr>
                      <a:r>
                        <a:rPr lang="en">
                          <a:solidFill>
                            <a:srgbClr val="FFFFFF"/>
                          </a:solidFill>
                        </a:rPr>
                        <a:t>similarities</a:t>
                      </a:r>
                      <a:endParaRPr>
                        <a:solidFill>
                          <a:srgbClr val="FFFFFF"/>
                        </a:solidFill>
                      </a:endParaRPr>
                    </a:p>
                  </a:txBody>
                  <a:tcPr marL="91425" marR="91425" marT="91425" marB="91425"/>
                </a:tc>
                <a:tc>
                  <a:txBody>
                    <a:bodyPr/>
                    <a:lstStyle/>
                    <a:p>
                      <a:pPr marL="0" lvl="0" indent="0" algn="l" rtl="0">
                        <a:spcBef>
                          <a:spcPts val="0"/>
                        </a:spcBef>
                        <a:spcAft>
                          <a:spcPts val="0"/>
                        </a:spcAft>
                        <a:buNone/>
                      </a:pPr>
                      <a:r>
                        <a:rPr lang="en">
                          <a:solidFill>
                            <a:srgbClr val="FFFFFF"/>
                          </a:solidFill>
                        </a:rPr>
                        <a:t>differences</a:t>
                      </a:r>
                      <a:endParaRPr>
                        <a:solidFill>
                          <a:srgbClr val="FFFFFF"/>
                        </a:solidFill>
                      </a:endParaRPr>
                    </a:p>
                  </a:txBody>
                  <a:tcPr marL="91425" marR="91425" marT="91425" marB="91425"/>
                </a:tc>
                <a:extLst>
                  <a:ext uri="{0D108BD9-81ED-4DB2-BD59-A6C34878D82A}">
                    <a16:rowId xmlns:a16="http://schemas.microsoft.com/office/drawing/2014/main" val="10000"/>
                  </a:ext>
                </a:extLst>
              </a:tr>
              <a:tr h="925900">
                <a:tc>
                  <a:txBody>
                    <a:bodyPr/>
                    <a:lstStyle/>
                    <a:p>
                      <a:pPr marL="0" lvl="0" indent="0" algn="l" rtl="0">
                        <a:spcBef>
                          <a:spcPts val="0"/>
                        </a:spcBef>
                        <a:spcAft>
                          <a:spcPts val="0"/>
                        </a:spcAft>
                        <a:buNone/>
                      </a:pPr>
                      <a:r>
                        <a:rPr lang="en">
                          <a:solidFill>
                            <a:srgbClr val="FFFFFF"/>
                          </a:solidFill>
                        </a:rPr>
                        <a:t>Private sector business </a:t>
                      </a:r>
                      <a:endParaRPr>
                        <a:solidFill>
                          <a:srgbClr val="FFFFFF"/>
                        </a:solidFill>
                      </a:endParaRPr>
                    </a:p>
                    <a:p>
                      <a:pPr marL="0" lvl="0" indent="0" algn="l" rtl="0">
                        <a:spcBef>
                          <a:spcPts val="0"/>
                        </a:spcBef>
                        <a:spcAft>
                          <a:spcPts val="0"/>
                        </a:spcAft>
                        <a:buNone/>
                      </a:pPr>
                      <a:endParaRPr>
                        <a:solidFill>
                          <a:srgbClr val="FFFFFF"/>
                        </a:solidFill>
                      </a:endParaRPr>
                    </a:p>
                    <a:p>
                      <a:pPr marL="0" lvl="0" indent="0" algn="l" rtl="0">
                        <a:spcBef>
                          <a:spcPts val="0"/>
                        </a:spcBef>
                        <a:spcAft>
                          <a:spcPts val="0"/>
                        </a:spcAft>
                        <a:buNone/>
                      </a:pPr>
                      <a:endParaRPr>
                        <a:solidFill>
                          <a:srgbClr val="FFFFFF"/>
                        </a:solidFill>
                      </a:endParaRPr>
                    </a:p>
                  </a:txBody>
                  <a:tcPr marL="91425" marR="91425" marT="91425" marB="91425"/>
                </a:tc>
                <a:tc>
                  <a:txBody>
                    <a:bodyPr/>
                    <a:lstStyle/>
                    <a:p>
                      <a:pPr marL="0" lvl="0" indent="0" algn="l" rtl="0">
                        <a:spcBef>
                          <a:spcPts val="0"/>
                        </a:spcBef>
                        <a:spcAft>
                          <a:spcPts val="0"/>
                        </a:spcAft>
                        <a:buNone/>
                      </a:pPr>
                      <a:endParaRPr>
                        <a:solidFill>
                          <a:srgbClr val="FFFFFF"/>
                        </a:solidFill>
                      </a:endParaRPr>
                    </a:p>
                  </a:txBody>
                  <a:tcPr marL="91425" marR="91425" marT="91425" marB="91425"/>
                </a:tc>
                <a:tc>
                  <a:txBody>
                    <a:bodyPr/>
                    <a:lstStyle/>
                    <a:p>
                      <a:pPr marL="0" lvl="0" indent="0" algn="l" rtl="0">
                        <a:spcBef>
                          <a:spcPts val="0"/>
                        </a:spcBef>
                        <a:spcAft>
                          <a:spcPts val="0"/>
                        </a:spcAft>
                        <a:buNone/>
                      </a:pPr>
                      <a:endParaRPr>
                        <a:solidFill>
                          <a:srgbClr val="FFFFFF"/>
                        </a:solidFill>
                      </a:endParaRPr>
                    </a:p>
                  </a:txBody>
                  <a:tcPr marL="91425" marR="91425" marT="91425" marB="91425"/>
                </a:tc>
                <a:extLst>
                  <a:ext uri="{0D108BD9-81ED-4DB2-BD59-A6C34878D82A}">
                    <a16:rowId xmlns:a16="http://schemas.microsoft.com/office/drawing/2014/main" val="10001"/>
                  </a:ext>
                </a:extLst>
              </a:tr>
              <a:tr h="925900">
                <a:tc>
                  <a:txBody>
                    <a:bodyPr/>
                    <a:lstStyle/>
                    <a:p>
                      <a:pPr marL="0" lvl="0" indent="0" algn="l" rtl="0">
                        <a:spcBef>
                          <a:spcPts val="0"/>
                        </a:spcBef>
                        <a:spcAft>
                          <a:spcPts val="0"/>
                        </a:spcAft>
                        <a:buNone/>
                      </a:pPr>
                      <a:r>
                        <a:rPr lang="en">
                          <a:solidFill>
                            <a:srgbClr val="FFFFFF"/>
                          </a:solidFill>
                        </a:rPr>
                        <a:t>public  sector organisation</a:t>
                      </a:r>
                      <a:endParaRPr>
                        <a:solidFill>
                          <a:srgbClr val="FFFFFF"/>
                        </a:solidFill>
                      </a:endParaRPr>
                    </a:p>
                    <a:p>
                      <a:pPr marL="0" lvl="0" indent="0" algn="l" rtl="0">
                        <a:spcBef>
                          <a:spcPts val="0"/>
                        </a:spcBef>
                        <a:spcAft>
                          <a:spcPts val="0"/>
                        </a:spcAft>
                        <a:buNone/>
                      </a:pPr>
                      <a:endParaRPr>
                        <a:solidFill>
                          <a:srgbClr val="FFFFFF"/>
                        </a:solidFill>
                      </a:endParaRPr>
                    </a:p>
                    <a:p>
                      <a:pPr marL="0" lvl="0" indent="0" algn="l" rtl="0">
                        <a:spcBef>
                          <a:spcPts val="0"/>
                        </a:spcBef>
                        <a:spcAft>
                          <a:spcPts val="0"/>
                        </a:spcAft>
                        <a:buNone/>
                      </a:pPr>
                      <a:endParaRPr>
                        <a:solidFill>
                          <a:srgbClr val="FFFFFF"/>
                        </a:solidFill>
                      </a:endParaRPr>
                    </a:p>
                  </a:txBody>
                  <a:tcPr marL="91425" marR="91425" marT="91425" marB="91425"/>
                </a:tc>
                <a:tc>
                  <a:txBody>
                    <a:bodyPr/>
                    <a:lstStyle/>
                    <a:p>
                      <a:pPr marL="0" lvl="0" indent="0" algn="l" rtl="0">
                        <a:spcBef>
                          <a:spcPts val="0"/>
                        </a:spcBef>
                        <a:spcAft>
                          <a:spcPts val="0"/>
                        </a:spcAft>
                        <a:buNone/>
                      </a:pPr>
                      <a:endParaRPr>
                        <a:solidFill>
                          <a:srgbClr val="FFFFFF"/>
                        </a:solidFill>
                      </a:endParaRPr>
                    </a:p>
                  </a:txBody>
                  <a:tcPr marL="91425" marR="91425" marT="91425" marB="91425"/>
                </a:tc>
                <a:tc>
                  <a:txBody>
                    <a:bodyPr/>
                    <a:lstStyle/>
                    <a:p>
                      <a:pPr marL="0" lvl="0" indent="0" algn="l" rtl="0">
                        <a:spcBef>
                          <a:spcPts val="0"/>
                        </a:spcBef>
                        <a:spcAft>
                          <a:spcPts val="0"/>
                        </a:spcAft>
                        <a:buNone/>
                      </a:pPr>
                      <a:endParaRPr>
                        <a:solidFill>
                          <a:srgbClr val="FFFFFF"/>
                        </a:solidFill>
                      </a:endParaRPr>
                    </a:p>
                  </a:txBody>
                  <a:tcPr marL="91425" marR="91425" marT="91425" marB="91425"/>
                </a:tc>
                <a:extLst>
                  <a:ext uri="{0D108BD9-81ED-4DB2-BD59-A6C34878D82A}">
                    <a16:rowId xmlns:a16="http://schemas.microsoft.com/office/drawing/2014/main" val="10002"/>
                  </a:ext>
                </a:extLst>
              </a:tr>
              <a:tr h="925900">
                <a:tc>
                  <a:txBody>
                    <a:bodyPr/>
                    <a:lstStyle/>
                    <a:p>
                      <a:pPr marL="0" lvl="0" indent="0" algn="l" rtl="0">
                        <a:spcBef>
                          <a:spcPts val="0"/>
                        </a:spcBef>
                        <a:spcAft>
                          <a:spcPts val="0"/>
                        </a:spcAft>
                        <a:buNone/>
                      </a:pPr>
                      <a:r>
                        <a:rPr lang="en">
                          <a:solidFill>
                            <a:srgbClr val="FFFFFF"/>
                          </a:solidFill>
                        </a:rPr>
                        <a:t>Not for profit organisation</a:t>
                      </a:r>
                      <a:endParaRPr>
                        <a:solidFill>
                          <a:srgbClr val="FFFFFF"/>
                        </a:solidFill>
                      </a:endParaRPr>
                    </a:p>
                    <a:p>
                      <a:pPr marL="0" lvl="0" indent="0" algn="l" rtl="0">
                        <a:spcBef>
                          <a:spcPts val="0"/>
                        </a:spcBef>
                        <a:spcAft>
                          <a:spcPts val="0"/>
                        </a:spcAft>
                        <a:buNone/>
                      </a:pPr>
                      <a:endParaRPr>
                        <a:solidFill>
                          <a:srgbClr val="FFFFFF"/>
                        </a:solidFill>
                      </a:endParaRPr>
                    </a:p>
                    <a:p>
                      <a:pPr marL="0" lvl="0" indent="0" algn="l" rtl="0">
                        <a:spcBef>
                          <a:spcPts val="0"/>
                        </a:spcBef>
                        <a:spcAft>
                          <a:spcPts val="0"/>
                        </a:spcAft>
                        <a:buNone/>
                      </a:pPr>
                      <a:endParaRPr>
                        <a:solidFill>
                          <a:srgbClr val="FFFFFF"/>
                        </a:solidFill>
                      </a:endParaRPr>
                    </a:p>
                  </a:txBody>
                  <a:tcPr marL="91425" marR="91425" marT="91425" marB="91425"/>
                </a:tc>
                <a:tc>
                  <a:txBody>
                    <a:bodyPr/>
                    <a:lstStyle/>
                    <a:p>
                      <a:pPr marL="0" lvl="0" indent="0" algn="l" rtl="0">
                        <a:spcBef>
                          <a:spcPts val="0"/>
                        </a:spcBef>
                        <a:spcAft>
                          <a:spcPts val="0"/>
                        </a:spcAft>
                        <a:buNone/>
                      </a:pPr>
                      <a:endParaRPr>
                        <a:solidFill>
                          <a:srgbClr val="FFFFFF"/>
                        </a:solidFill>
                      </a:endParaRPr>
                    </a:p>
                  </a:txBody>
                  <a:tcPr marL="91425" marR="91425" marT="91425" marB="91425"/>
                </a:tc>
                <a:tc>
                  <a:txBody>
                    <a:bodyPr/>
                    <a:lstStyle/>
                    <a:p>
                      <a:pPr marL="0" lvl="0" indent="0" algn="l" rtl="0">
                        <a:spcBef>
                          <a:spcPts val="0"/>
                        </a:spcBef>
                        <a:spcAft>
                          <a:spcPts val="0"/>
                        </a:spcAft>
                        <a:buNone/>
                      </a:pPr>
                      <a:endParaRPr>
                        <a:solidFill>
                          <a:srgbClr val="FFFFFF"/>
                        </a:solidFill>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Activity 2 -Different types of Ownership</a:t>
            </a:r>
            <a:endParaRPr/>
          </a:p>
        </p:txBody>
      </p:sp>
      <p:sp>
        <p:nvSpPr>
          <p:cNvPr id="88" name="Google Shape;88;p17"/>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Find out about the different types of </a:t>
            </a:r>
            <a:r>
              <a:rPr lang="en" b="1" dirty="0"/>
              <a:t>ownership</a:t>
            </a:r>
            <a:r>
              <a:rPr lang="en" dirty="0"/>
              <a:t> a business can decide to have.</a:t>
            </a:r>
            <a:endParaRPr dirty="0"/>
          </a:p>
          <a:p>
            <a:pPr marL="0" lvl="0" indent="0" algn="l" rtl="0">
              <a:spcBef>
                <a:spcPts val="1600"/>
              </a:spcBef>
              <a:spcAft>
                <a:spcPts val="1600"/>
              </a:spcAft>
              <a:buNone/>
            </a:pPr>
            <a:r>
              <a:rPr lang="en" dirty="0"/>
              <a:t>Research the characteristics and different types of businesses that use it. List the advantages and disadvantages of each type. Put this in a table. See the example on the next slide.  GCSE bitesize gives lots of help.</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87900" y="193450"/>
            <a:ext cx="8612700" cy="950700"/>
          </a:xfrm>
          <a:prstGeom prst="rect">
            <a:avLst/>
          </a:prstGeom>
        </p:spPr>
        <p:txBody>
          <a:bodyPr spcFirstLastPara="1" wrap="square" lIns="91425" tIns="91425" rIns="91425" bIns="91425" anchor="b" anchorCtr="0">
            <a:noAutofit/>
          </a:bodyPr>
          <a:lstStyle/>
          <a:p>
            <a:pPr marL="0" lvl="0" indent="0" algn="l" rtl="0">
              <a:lnSpc>
                <a:spcPct val="107916"/>
              </a:lnSpc>
              <a:spcBef>
                <a:spcPts val="0"/>
              </a:spcBef>
              <a:spcAft>
                <a:spcPts val="800"/>
              </a:spcAft>
              <a:buNone/>
            </a:pPr>
            <a:r>
              <a:rPr lang="en" sz="2400" b="1" dirty="0">
                <a:solidFill>
                  <a:srgbClr val="FFFFFF"/>
                </a:solidFill>
                <a:latin typeface="Century Gothic"/>
                <a:ea typeface="Century Gothic"/>
                <a:cs typeface="Century Gothic"/>
                <a:sym typeface="Century Gothic"/>
              </a:rPr>
              <a:t>Write down the characteristics, advantages and disadvantages of different types of ownership.</a:t>
            </a:r>
            <a:endParaRPr sz="2400" dirty="0">
              <a:latin typeface="Century Gothic"/>
              <a:ea typeface="Century Gothic"/>
              <a:cs typeface="Century Gothic"/>
              <a:sym typeface="Century Gothic"/>
            </a:endParaRPr>
          </a:p>
        </p:txBody>
      </p:sp>
      <p:graphicFrame>
        <p:nvGraphicFramePr>
          <p:cNvPr id="94" name="Google Shape;94;p18"/>
          <p:cNvGraphicFramePr/>
          <p:nvPr/>
        </p:nvGraphicFramePr>
        <p:xfrm>
          <a:off x="143513" y="1387750"/>
          <a:ext cx="8856975" cy="3535680"/>
        </p:xfrm>
        <a:graphic>
          <a:graphicData uri="http://schemas.openxmlformats.org/drawingml/2006/table">
            <a:tbl>
              <a:tblPr bandRow="1">
                <a:noFill/>
                <a:tableStyleId>{A974EA4B-032C-4607-9840-26F1FACC626A}</a:tableStyleId>
              </a:tblPr>
              <a:tblGrid>
                <a:gridCol w="1527175">
                  <a:extLst>
                    <a:ext uri="{9D8B030D-6E8A-4147-A177-3AD203B41FA5}">
                      <a16:colId xmlns:a16="http://schemas.microsoft.com/office/drawing/2014/main" val="20000"/>
                    </a:ext>
                  </a:extLst>
                </a:gridCol>
                <a:gridCol w="2610475">
                  <a:extLst>
                    <a:ext uri="{9D8B030D-6E8A-4147-A177-3AD203B41FA5}">
                      <a16:colId xmlns:a16="http://schemas.microsoft.com/office/drawing/2014/main" val="20001"/>
                    </a:ext>
                  </a:extLst>
                </a:gridCol>
                <a:gridCol w="2505075">
                  <a:extLst>
                    <a:ext uri="{9D8B030D-6E8A-4147-A177-3AD203B41FA5}">
                      <a16:colId xmlns:a16="http://schemas.microsoft.com/office/drawing/2014/main" val="20002"/>
                    </a:ext>
                  </a:extLst>
                </a:gridCol>
                <a:gridCol w="2214250">
                  <a:extLst>
                    <a:ext uri="{9D8B030D-6E8A-4147-A177-3AD203B41FA5}">
                      <a16:colId xmlns:a16="http://schemas.microsoft.com/office/drawing/2014/main" val="20003"/>
                    </a:ext>
                  </a:extLst>
                </a:gridCol>
              </a:tblGrid>
              <a:tr h="0">
                <a:tc>
                  <a:txBody>
                    <a:bodyPr/>
                    <a:lstStyle/>
                    <a:p>
                      <a:pPr marL="0" lvl="0" indent="0" algn="l" rtl="0">
                        <a:spcBef>
                          <a:spcPts val="0"/>
                        </a:spcBef>
                        <a:spcAft>
                          <a:spcPts val="0"/>
                        </a:spcAft>
                        <a:buNone/>
                      </a:pPr>
                      <a:r>
                        <a:rPr lang="en" b="1">
                          <a:solidFill>
                            <a:srgbClr val="FFFFFF"/>
                          </a:solidFill>
                          <a:latin typeface="Century Gothic"/>
                          <a:ea typeface="Century Gothic"/>
                          <a:cs typeface="Century Gothic"/>
                          <a:sym typeface="Century Gothic"/>
                        </a:rPr>
                        <a:t>Type of ownership</a:t>
                      </a:r>
                      <a:endParaRPr b="1">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r>
                        <a:rPr lang="en" b="1">
                          <a:solidFill>
                            <a:srgbClr val="FFFFFF"/>
                          </a:solidFill>
                          <a:latin typeface="Century Gothic"/>
                          <a:ea typeface="Century Gothic"/>
                          <a:cs typeface="Century Gothic"/>
                          <a:sym typeface="Century Gothic"/>
                        </a:rPr>
                        <a:t>Characteristics and types of business that use it</a:t>
                      </a:r>
                      <a:endParaRPr b="1">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r>
                        <a:rPr lang="en" b="1">
                          <a:solidFill>
                            <a:srgbClr val="FFFFFF"/>
                          </a:solidFill>
                          <a:latin typeface="Century Gothic"/>
                          <a:ea typeface="Century Gothic"/>
                          <a:cs typeface="Century Gothic"/>
                          <a:sym typeface="Century Gothic"/>
                        </a:rPr>
                        <a:t>advantages</a:t>
                      </a:r>
                      <a:endParaRPr b="1">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r>
                        <a:rPr lang="en" b="1">
                          <a:solidFill>
                            <a:srgbClr val="FFFFFF"/>
                          </a:solidFill>
                          <a:latin typeface="Century Gothic"/>
                          <a:ea typeface="Century Gothic"/>
                          <a:cs typeface="Century Gothic"/>
                          <a:sym typeface="Century Gothic"/>
                        </a:rPr>
                        <a:t>disadvantages</a:t>
                      </a:r>
                      <a:endParaRPr b="1">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endParaRPr b="1">
                        <a:solidFill>
                          <a:srgbClr val="FFFFFF"/>
                        </a:solidFill>
                        <a:latin typeface="Century Gothic"/>
                        <a:ea typeface="Century Gothic"/>
                        <a:cs typeface="Century Gothic"/>
                        <a:sym typeface="Century Gothic"/>
                      </a:endParaRPr>
                    </a:p>
                    <a:p>
                      <a:pPr marL="0" lvl="0" indent="0" algn="l" rtl="0">
                        <a:spcBef>
                          <a:spcPts val="0"/>
                        </a:spcBef>
                        <a:spcAft>
                          <a:spcPts val="0"/>
                        </a:spcAft>
                        <a:buNone/>
                      </a:pPr>
                      <a:r>
                        <a:rPr lang="en" b="1">
                          <a:solidFill>
                            <a:srgbClr val="FFFFFF"/>
                          </a:solidFill>
                          <a:latin typeface="Century Gothic"/>
                          <a:ea typeface="Century Gothic"/>
                          <a:cs typeface="Century Gothic"/>
                          <a:sym typeface="Century Gothic"/>
                        </a:rPr>
                        <a:t>Sole trader</a:t>
                      </a:r>
                      <a:endParaRPr b="1">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endParaRPr b="1">
                        <a:solidFill>
                          <a:srgbClr val="FFFFFF"/>
                        </a:solidFill>
                        <a:latin typeface="Century Gothic"/>
                        <a:ea typeface="Century Gothic"/>
                        <a:cs typeface="Century Gothic"/>
                        <a:sym typeface="Century Gothic"/>
                      </a:endParaRPr>
                    </a:p>
                    <a:p>
                      <a:pPr marL="0" lvl="0" indent="0" algn="l" rtl="0">
                        <a:spcBef>
                          <a:spcPts val="0"/>
                        </a:spcBef>
                        <a:spcAft>
                          <a:spcPts val="0"/>
                        </a:spcAft>
                        <a:buNone/>
                      </a:pPr>
                      <a:r>
                        <a:rPr lang="en" b="1">
                          <a:solidFill>
                            <a:srgbClr val="FFFFFF"/>
                          </a:solidFill>
                          <a:latin typeface="Century Gothic"/>
                          <a:ea typeface="Century Gothic"/>
                          <a:cs typeface="Century Gothic"/>
                          <a:sym typeface="Century Gothic"/>
                        </a:rPr>
                        <a:t>Partnership</a:t>
                      </a:r>
                      <a:endParaRPr b="1">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endParaRPr b="1">
                        <a:solidFill>
                          <a:srgbClr val="FFFFFF"/>
                        </a:solidFill>
                        <a:latin typeface="Century Gothic"/>
                        <a:ea typeface="Century Gothic"/>
                        <a:cs typeface="Century Gothic"/>
                        <a:sym typeface="Century Gothic"/>
                      </a:endParaRPr>
                    </a:p>
                    <a:p>
                      <a:pPr marL="0" lvl="0" indent="0" algn="l" rtl="0">
                        <a:spcBef>
                          <a:spcPts val="0"/>
                        </a:spcBef>
                        <a:spcAft>
                          <a:spcPts val="0"/>
                        </a:spcAft>
                        <a:buNone/>
                      </a:pPr>
                      <a:r>
                        <a:rPr lang="en" b="1">
                          <a:solidFill>
                            <a:srgbClr val="FFFFFF"/>
                          </a:solidFill>
                          <a:latin typeface="Century Gothic"/>
                          <a:ea typeface="Century Gothic"/>
                          <a:cs typeface="Century Gothic"/>
                          <a:sym typeface="Century Gothic"/>
                        </a:rPr>
                        <a:t>Private limited company</a:t>
                      </a:r>
                      <a:endParaRPr b="1">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endParaRPr b="1">
                        <a:solidFill>
                          <a:srgbClr val="FFFFFF"/>
                        </a:solidFill>
                        <a:latin typeface="Century Gothic"/>
                        <a:ea typeface="Century Gothic"/>
                        <a:cs typeface="Century Gothic"/>
                        <a:sym typeface="Century Gothic"/>
                      </a:endParaRPr>
                    </a:p>
                    <a:p>
                      <a:pPr marL="0" lvl="0" indent="0" algn="l" rtl="0">
                        <a:spcBef>
                          <a:spcPts val="0"/>
                        </a:spcBef>
                        <a:spcAft>
                          <a:spcPts val="0"/>
                        </a:spcAft>
                        <a:buNone/>
                      </a:pPr>
                      <a:r>
                        <a:rPr lang="en" b="1">
                          <a:solidFill>
                            <a:srgbClr val="FFFFFF"/>
                          </a:solidFill>
                          <a:latin typeface="Century Gothic"/>
                          <a:ea typeface="Century Gothic"/>
                          <a:cs typeface="Century Gothic"/>
                          <a:sym typeface="Century Gothic"/>
                        </a:rPr>
                        <a:t>Public limited company</a:t>
                      </a:r>
                      <a:endParaRPr b="1">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endParaRPr b="1">
                        <a:solidFill>
                          <a:srgbClr val="FFFFFF"/>
                        </a:solidFill>
                        <a:latin typeface="Century Gothic"/>
                        <a:ea typeface="Century Gothic"/>
                        <a:cs typeface="Century Gothic"/>
                        <a:sym typeface="Century Gothic"/>
                      </a:endParaRPr>
                    </a:p>
                    <a:p>
                      <a:pPr marL="0" lvl="0" indent="0" algn="l" rtl="0">
                        <a:spcBef>
                          <a:spcPts val="0"/>
                        </a:spcBef>
                        <a:spcAft>
                          <a:spcPts val="0"/>
                        </a:spcAft>
                        <a:buNone/>
                      </a:pPr>
                      <a:r>
                        <a:rPr lang="en" b="1">
                          <a:solidFill>
                            <a:srgbClr val="FFFFFF"/>
                          </a:solidFill>
                          <a:latin typeface="Century Gothic"/>
                          <a:ea typeface="Century Gothic"/>
                          <a:cs typeface="Century Gothic"/>
                          <a:sym typeface="Century Gothic"/>
                        </a:rPr>
                        <a:t>Franchise</a:t>
                      </a:r>
                      <a:endParaRPr b="1">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highlight>
                          <a:srgbClr val="FFFFFF"/>
                        </a:highlight>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tc>
                  <a:txBody>
                    <a:bodyPr/>
                    <a:lstStyle/>
                    <a:p>
                      <a:pPr marL="0" lvl="0" indent="0" algn="l" rtl="0">
                        <a:spcBef>
                          <a:spcPts val="0"/>
                        </a:spcBef>
                        <a:spcAft>
                          <a:spcPts val="0"/>
                        </a:spcAft>
                        <a:buNone/>
                      </a:pPr>
                      <a:endParaRPr sz="800">
                        <a:solidFill>
                          <a:srgbClr val="FFFFFF"/>
                        </a:solidFill>
                        <a:latin typeface="Century Gothic"/>
                        <a:ea typeface="Century Gothic"/>
                        <a:cs typeface="Century Gothic"/>
                        <a:sym typeface="Century Gothic"/>
                      </a:endParaRPr>
                    </a:p>
                  </a:txBody>
                  <a:tcPr marL="68575" marR="68575" marT="0" marB="0">
                    <a:lnL w="6350" cap="flat" cmpd="sng">
                      <a:solidFill>
                        <a:srgbClr val="FFFFFF"/>
                      </a:solidFill>
                      <a:prstDash val="solid"/>
                      <a:round/>
                      <a:headEnd type="none" w="sm" len="sm"/>
                      <a:tailEnd type="none" w="sm" len="sm"/>
                    </a:lnL>
                    <a:lnR w="6350" cap="flat" cmpd="sng">
                      <a:solidFill>
                        <a:srgbClr val="FFFFFF"/>
                      </a:solidFill>
                      <a:prstDash val="solid"/>
                      <a:round/>
                      <a:headEnd type="none" w="sm" len="sm"/>
                      <a:tailEnd type="none" w="sm" len="sm"/>
                    </a:lnR>
                    <a:lnT w="6350" cap="flat" cmpd="sng">
                      <a:solidFill>
                        <a:srgbClr val="FFFFFF"/>
                      </a:solidFill>
                      <a:prstDash val="solid"/>
                      <a:round/>
                      <a:headEnd type="none" w="sm" len="sm"/>
                      <a:tailEnd type="none" w="sm" len="sm"/>
                    </a:lnT>
                    <a:lnB w="6350" cap="flat" cmpd="sng">
                      <a:solidFill>
                        <a:srgbClr val="FFFFFF"/>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Activity 3 - how to set up a limited company</a:t>
            </a:r>
            <a:endParaRPr dirty="0"/>
          </a:p>
        </p:txBody>
      </p:sp>
      <p:sp>
        <p:nvSpPr>
          <p:cNvPr id="100" name="Google Shape;100;p19"/>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Use the government website to create a factfile on how to set up a limited company.  </a:t>
            </a:r>
            <a:r>
              <a:rPr lang="en" u="sng" dirty="0">
                <a:solidFill>
                  <a:srgbClr val="FFFFFF"/>
                </a:solidFill>
                <a:latin typeface="Arial"/>
                <a:ea typeface="Arial"/>
                <a:cs typeface="Arial"/>
                <a:sym typeface="Arial"/>
                <a:hlinkClick r:id="rId3"/>
              </a:rPr>
              <a:t>https://www.gov.uk/limited-company-formation</a:t>
            </a:r>
            <a:endParaRPr dirty="0">
              <a:solidFill>
                <a:srgbClr val="FFFFFF"/>
              </a:solidFill>
            </a:endParaRPr>
          </a:p>
          <a:p>
            <a:pPr marL="457200" lvl="0" indent="-342900" algn="l" rtl="0">
              <a:spcBef>
                <a:spcPts val="0"/>
              </a:spcBef>
              <a:spcAft>
                <a:spcPts val="0"/>
              </a:spcAft>
              <a:buClr>
                <a:srgbClr val="FFFFFF"/>
              </a:buClr>
              <a:buSzPts val="1800"/>
              <a:buChar char="●"/>
            </a:pPr>
            <a:r>
              <a:rPr lang="en" dirty="0">
                <a:solidFill>
                  <a:srgbClr val="FFFFFF"/>
                </a:solidFill>
              </a:rPr>
              <a:t>Explain the difference between a company limited by shares and a company limited by guarantee.</a:t>
            </a:r>
            <a:endParaRPr dirty="0">
              <a:solidFill>
                <a:srgbClr val="FFFFFF"/>
              </a:solidFill>
            </a:endParaRPr>
          </a:p>
          <a:p>
            <a:pPr marL="457200" lvl="0" indent="-342900" algn="l" rtl="0">
              <a:spcBef>
                <a:spcPts val="0"/>
              </a:spcBef>
              <a:spcAft>
                <a:spcPts val="0"/>
              </a:spcAft>
              <a:buClr>
                <a:srgbClr val="FFFFFF"/>
              </a:buClr>
              <a:buSzPts val="1800"/>
              <a:buChar char="●"/>
            </a:pPr>
            <a:r>
              <a:rPr lang="en" dirty="0">
                <a:solidFill>
                  <a:srgbClr val="FFFFFF"/>
                </a:solidFill>
              </a:rPr>
              <a:t>Include the  7 steps the government suggest you take when you set up a limited company.</a:t>
            </a:r>
            <a:endParaRPr dirty="0">
              <a:solidFill>
                <a:srgbClr val="FFFFFF"/>
              </a:solidFill>
            </a:endParaRPr>
          </a:p>
          <a:p>
            <a:pPr marL="457200" lvl="0" indent="-342900" algn="l" rtl="0">
              <a:spcBef>
                <a:spcPts val="0"/>
              </a:spcBef>
              <a:spcAft>
                <a:spcPts val="0"/>
              </a:spcAft>
              <a:buClr>
                <a:srgbClr val="FFFFFF"/>
              </a:buClr>
              <a:buSzPts val="1800"/>
              <a:buChar char="●"/>
            </a:pPr>
            <a:r>
              <a:rPr lang="en" dirty="0">
                <a:solidFill>
                  <a:srgbClr val="FFFFFF"/>
                </a:solidFill>
              </a:rPr>
              <a:t>Give some more details about each stage such as the documents you have to create to set up the business (memorandum of association and articles of association, the financial records you will have to keep)</a:t>
            </a:r>
            <a:endParaRPr dirty="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Activity 4 -Aims and Objectives</a:t>
            </a:r>
            <a:endParaRPr dirty="0"/>
          </a:p>
        </p:txBody>
      </p:sp>
      <p:sp>
        <p:nvSpPr>
          <p:cNvPr id="106" name="Google Shape;106;p20"/>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dirty="0"/>
              <a:t>Find out what a mission statement is. List the mission statements of 5 different organisations.</a:t>
            </a:r>
            <a:endParaRPr sz="2400" dirty="0"/>
          </a:p>
          <a:p>
            <a:pPr marL="457200" lvl="0" indent="-381000" algn="l" rtl="0">
              <a:spcBef>
                <a:spcPts val="0"/>
              </a:spcBef>
              <a:spcAft>
                <a:spcPts val="0"/>
              </a:spcAft>
              <a:buSzPts val="2400"/>
              <a:buChar char="●"/>
            </a:pPr>
            <a:r>
              <a:rPr lang="en" sz="2400" dirty="0"/>
              <a:t>List the different financial and non-financial aims a business may have. </a:t>
            </a:r>
            <a:endParaRPr sz="2400" dirty="0"/>
          </a:p>
          <a:p>
            <a:pPr marL="457200" lvl="0" indent="-381000" algn="l" rtl="0">
              <a:spcBef>
                <a:spcPts val="0"/>
              </a:spcBef>
              <a:spcAft>
                <a:spcPts val="0"/>
              </a:spcAft>
              <a:buSzPts val="2400"/>
              <a:buChar char="●"/>
            </a:pPr>
            <a:r>
              <a:rPr lang="en" sz="2400" dirty="0"/>
              <a:t>Find out what a SMART objective is.</a:t>
            </a:r>
            <a:endParaRPr sz="2400" dirty="0"/>
          </a:p>
          <a:p>
            <a:pPr marL="457200" lvl="0" indent="-381000" algn="l" rtl="0">
              <a:spcBef>
                <a:spcPts val="0"/>
              </a:spcBef>
              <a:spcAft>
                <a:spcPts val="0"/>
              </a:spcAft>
              <a:buSzPts val="2400"/>
              <a:buChar char="●"/>
            </a:pPr>
            <a:r>
              <a:rPr lang="en" sz="2400" dirty="0"/>
              <a:t>Give some examples of SMART objectives for a business.</a:t>
            </a:r>
            <a:endParaRP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87900" y="458025"/>
            <a:ext cx="8368200" cy="686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Activity 5- Stakeholders</a:t>
            </a:r>
            <a:endParaRPr dirty="0"/>
          </a:p>
        </p:txBody>
      </p:sp>
      <p:sp>
        <p:nvSpPr>
          <p:cNvPr id="112" name="Google Shape;112;p21"/>
          <p:cNvSpPr txBox="1">
            <a:spLocks noGrp="1"/>
          </p:cNvSpPr>
          <p:nvPr>
            <p:ph type="body" idx="1"/>
          </p:nvPr>
        </p:nvSpPr>
        <p:spPr>
          <a:xfrm>
            <a:off x="387900" y="1489824"/>
            <a:ext cx="8368200" cy="30789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dirty="0"/>
              <a:t>Find out what a stakeholder is.</a:t>
            </a:r>
            <a:endParaRPr sz="2400" dirty="0"/>
          </a:p>
          <a:p>
            <a:pPr marL="457200" lvl="0" indent="-381000" algn="l" rtl="0">
              <a:spcBef>
                <a:spcPts val="0"/>
              </a:spcBef>
              <a:spcAft>
                <a:spcPts val="0"/>
              </a:spcAft>
              <a:buSzPts val="2400"/>
              <a:buChar char="●"/>
            </a:pPr>
            <a:r>
              <a:rPr lang="en" sz="2400" dirty="0"/>
              <a:t>Identify the different stakeholders a business may have.</a:t>
            </a:r>
            <a:endParaRPr sz="2400" dirty="0"/>
          </a:p>
          <a:p>
            <a:pPr marL="457200" lvl="0" indent="-381000" algn="l" rtl="0">
              <a:spcBef>
                <a:spcPts val="0"/>
              </a:spcBef>
              <a:spcAft>
                <a:spcPts val="0"/>
              </a:spcAft>
              <a:buSzPts val="2400"/>
              <a:buChar char="●"/>
            </a:pPr>
            <a:r>
              <a:rPr lang="en" sz="2400" dirty="0"/>
              <a:t>Explain what each one would want out of a business.</a:t>
            </a:r>
            <a:endParaRPr sz="2400" dirty="0"/>
          </a:p>
        </p:txBody>
      </p:sp>
    </p:spTree>
  </p:cSld>
  <p:clrMapOvr>
    <a:masterClrMapping/>
  </p:clrMapOvr>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671</Words>
  <Application>Microsoft Office PowerPoint</Application>
  <PresentationFormat>On-screen Show (16:9)</PresentationFormat>
  <Paragraphs>74</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Century Gothic</vt:lpstr>
      <vt:lpstr>Arial</vt:lpstr>
      <vt:lpstr>Roboto Slab</vt:lpstr>
      <vt:lpstr>Roboto</vt:lpstr>
      <vt:lpstr>Marina</vt:lpstr>
      <vt:lpstr>A-level Business Transition Work</vt:lpstr>
      <vt:lpstr>PowerPoint Presentation</vt:lpstr>
      <vt:lpstr>Activity 1 - Create a document to answer the following:</vt:lpstr>
      <vt:lpstr>Example of a table you could use</vt:lpstr>
      <vt:lpstr>Activity 2 -Different types of Ownership</vt:lpstr>
      <vt:lpstr>Write down the characteristics, advantages and disadvantages of different types of ownership.</vt:lpstr>
      <vt:lpstr>Activity 3 - how to set up a limited company</vt:lpstr>
      <vt:lpstr>Activity 4 -Aims and Objectives</vt:lpstr>
      <vt:lpstr>Activity 5- Stakeholders</vt:lpstr>
      <vt:lpstr>Activity 6- write a report on a business of your choice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Transition Work</dc:title>
  <dc:creator>Geeta Nayer</dc:creator>
  <cp:lastModifiedBy>Bishell, April</cp:lastModifiedBy>
  <cp:revision>3</cp:revision>
  <dcterms:modified xsi:type="dcterms:W3CDTF">2022-07-13T13:16:35Z</dcterms:modified>
</cp:coreProperties>
</file>