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794" r:id="rId5"/>
    <p:sldMasterId id="2147483787" r:id="rId6"/>
    <p:sldMasterId id="2147483783" r:id="rId7"/>
    <p:sldMasterId id="2147483796" r:id="rId8"/>
    <p:sldMasterId id="2147483810" r:id="rId9"/>
    <p:sldMasterId id="2147483795" r:id="rId10"/>
    <p:sldMasterId id="2147483799" r:id="rId11"/>
    <p:sldMasterId id="2147483839" r:id="rId12"/>
  </p:sldMasterIdLst>
  <p:notesMasterIdLst>
    <p:notesMasterId r:id="rId24"/>
  </p:notesMasterIdLst>
  <p:handoutMasterIdLst>
    <p:handoutMasterId r:id="rId25"/>
  </p:handoutMasterIdLst>
  <p:sldIdLst>
    <p:sldId id="339" r:id="rId13"/>
    <p:sldId id="257" r:id="rId14"/>
    <p:sldId id="1411" r:id="rId15"/>
    <p:sldId id="1412" r:id="rId16"/>
    <p:sldId id="260" r:id="rId17"/>
    <p:sldId id="261" r:id="rId18"/>
    <p:sldId id="1413" r:id="rId19"/>
    <p:sldId id="1414" r:id="rId20"/>
    <p:sldId id="376" r:id="rId21"/>
    <p:sldId id="1415" r:id="rId22"/>
    <p:sldId id="273" r:id="rId23"/>
  </p:sldIdLst>
  <p:sldSz cx="9144000" cy="5143500" type="screen16x9"/>
  <p:notesSz cx="6669088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709E090E-EBE9-464A-9C60-C6DE078C675E}">
          <p14:sldIdLst>
            <p14:sldId id="339"/>
            <p14:sldId id="257"/>
            <p14:sldId id="1411"/>
            <p14:sldId id="1412"/>
            <p14:sldId id="260"/>
            <p14:sldId id="261"/>
            <p14:sldId id="1413"/>
            <p14:sldId id="1414"/>
            <p14:sldId id="376"/>
            <p14:sldId id="141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olomon" initials="DS" lastIdx="3" clrIdx="0">
    <p:extLst>
      <p:ext uri="{19B8F6BF-5375-455C-9EA6-DF929625EA0E}">
        <p15:presenceInfo xmlns:p15="http://schemas.microsoft.com/office/powerpoint/2012/main" userId="S::D.Soloman@ucas.ac.uk::08120423-6f9b-4a6c-afaa-dc1bf692fb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4F56"/>
    <a:srgbClr val="474B57"/>
    <a:srgbClr val="E00023"/>
    <a:srgbClr val="5B5C67"/>
    <a:srgbClr val="009FE3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89525" autoAdjust="0"/>
  </p:normalViewPr>
  <p:slideViewPr>
    <p:cSldViewPr snapToGrid="0" snapToObjects="1">
      <p:cViewPr varScale="1">
        <p:scale>
          <a:sx n="85" d="100"/>
          <a:sy n="85" d="100"/>
        </p:scale>
        <p:origin x="9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napToObjects="1">
      <p:cViewPr varScale="1">
        <p:scale>
          <a:sx n="167" d="100"/>
          <a:sy n="167" d="100"/>
        </p:scale>
        <p:origin x="47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62.png"/><Relationship Id="rId6" Type="http://schemas.openxmlformats.org/officeDocument/2006/relationships/image" Target="../media/image55.sv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1E935-BF82-41FA-88A1-F8249A60D1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B2941C-78DA-4FE6-8BDE-D0450B26D82E}">
      <dgm:prSet/>
      <dgm:spPr/>
      <dgm:t>
        <a:bodyPr/>
        <a:lstStyle/>
        <a:p>
          <a:r>
            <a:rPr lang="en-US"/>
            <a:t>Essential for some career paths.</a:t>
          </a:r>
        </a:p>
      </dgm:t>
    </dgm:pt>
    <dgm:pt modelId="{74F5612D-75E6-421B-A60A-69CAA55CC535}" type="parTrans" cxnId="{169D4BC8-2585-4DF2-9E75-942E64809EFF}">
      <dgm:prSet/>
      <dgm:spPr/>
      <dgm:t>
        <a:bodyPr/>
        <a:lstStyle/>
        <a:p>
          <a:endParaRPr lang="en-US"/>
        </a:p>
      </dgm:t>
    </dgm:pt>
    <dgm:pt modelId="{7AC72B62-5FE1-4291-8F76-5D9D0C3CFC42}" type="sibTrans" cxnId="{169D4BC8-2585-4DF2-9E75-942E64809EFF}">
      <dgm:prSet/>
      <dgm:spPr/>
      <dgm:t>
        <a:bodyPr/>
        <a:lstStyle/>
        <a:p>
          <a:endParaRPr lang="en-US"/>
        </a:p>
      </dgm:t>
    </dgm:pt>
    <dgm:pt modelId="{7C96C872-7EC5-465C-946D-47E63CF53C36}">
      <dgm:prSet/>
      <dgm:spPr/>
      <dgm:t>
        <a:bodyPr/>
        <a:lstStyle/>
        <a:p>
          <a:r>
            <a:rPr lang="en-US"/>
            <a:t>Develop new transferable skills and subject knowledge.</a:t>
          </a:r>
        </a:p>
      </dgm:t>
    </dgm:pt>
    <dgm:pt modelId="{5D9C4F1C-1CCB-4590-BD6E-1563B5A3E180}" type="parTrans" cxnId="{C4D0E513-A494-4D0A-8BE6-E07A5364EC54}">
      <dgm:prSet/>
      <dgm:spPr/>
      <dgm:t>
        <a:bodyPr/>
        <a:lstStyle/>
        <a:p>
          <a:endParaRPr lang="en-US"/>
        </a:p>
      </dgm:t>
    </dgm:pt>
    <dgm:pt modelId="{32527743-ACFE-4160-9444-0BED7276FD96}" type="sibTrans" cxnId="{C4D0E513-A494-4D0A-8BE6-E07A5364EC54}">
      <dgm:prSet/>
      <dgm:spPr/>
      <dgm:t>
        <a:bodyPr/>
        <a:lstStyle/>
        <a:p>
          <a:endParaRPr lang="en-US"/>
        </a:p>
      </dgm:t>
    </dgm:pt>
    <dgm:pt modelId="{BCC3649E-8C06-4681-86F5-621EE8DE2E25}">
      <dgm:prSet/>
      <dgm:spPr/>
      <dgm:t>
        <a:bodyPr/>
        <a:lstStyle/>
        <a:p>
          <a:r>
            <a:rPr lang="en-US"/>
            <a:t>Increase your confidence and independence.</a:t>
          </a:r>
        </a:p>
      </dgm:t>
    </dgm:pt>
    <dgm:pt modelId="{A525E7CD-87A5-45F8-A37D-7C6BD28B4F8C}" type="parTrans" cxnId="{97E17855-3BC1-451B-A9A6-00BBC964CB65}">
      <dgm:prSet/>
      <dgm:spPr/>
      <dgm:t>
        <a:bodyPr/>
        <a:lstStyle/>
        <a:p>
          <a:endParaRPr lang="en-US"/>
        </a:p>
      </dgm:t>
    </dgm:pt>
    <dgm:pt modelId="{BD89BCB3-1AE2-41CE-8674-9817373B68E6}" type="sibTrans" cxnId="{97E17855-3BC1-451B-A9A6-00BBC964CB65}">
      <dgm:prSet/>
      <dgm:spPr/>
      <dgm:t>
        <a:bodyPr/>
        <a:lstStyle/>
        <a:p>
          <a:endParaRPr lang="en-US"/>
        </a:p>
      </dgm:t>
    </dgm:pt>
    <dgm:pt modelId="{EE7BAADA-D7E6-4FC4-B3D7-14DA4E742725}">
      <dgm:prSet/>
      <dgm:spPr/>
      <dgm:t>
        <a:bodyPr/>
        <a:lstStyle/>
        <a:p>
          <a:r>
            <a:rPr lang="en-US"/>
            <a:t>Broaden your experiences.</a:t>
          </a:r>
        </a:p>
      </dgm:t>
    </dgm:pt>
    <dgm:pt modelId="{312F7CC4-E886-47AF-9904-E189B55591F8}" type="parTrans" cxnId="{5974E0FB-0E32-415C-B2D7-8831D734F1BD}">
      <dgm:prSet/>
      <dgm:spPr/>
      <dgm:t>
        <a:bodyPr/>
        <a:lstStyle/>
        <a:p>
          <a:endParaRPr lang="en-US"/>
        </a:p>
      </dgm:t>
    </dgm:pt>
    <dgm:pt modelId="{235A4895-F732-489A-A65C-4F68D31B1DD6}" type="sibTrans" cxnId="{5974E0FB-0E32-415C-B2D7-8831D734F1BD}">
      <dgm:prSet/>
      <dgm:spPr/>
      <dgm:t>
        <a:bodyPr/>
        <a:lstStyle/>
        <a:p>
          <a:endParaRPr lang="en-US"/>
        </a:p>
      </dgm:t>
    </dgm:pt>
    <dgm:pt modelId="{C2BA0092-C392-4406-A634-2D82683E2D2B}">
      <dgm:prSet/>
      <dgm:spPr/>
      <dgm:t>
        <a:bodyPr/>
        <a:lstStyle/>
        <a:p>
          <a:r>
            <a:rPr lang="en-US"/>
            <a:t>Show yourself what you can do.</a:t>
          </a:r>
        </a:p>
      </dgm:t>
    </dgm:pt>
    <dgm:pt modelId="{875EFC66-9B11-4955-8FE4-6C74D6D6FD23}" type="parTrans" cxnId="{82E5F3A1-8573-4B65-B6DE-D4B3E18C3063}">
      <dgm:prSet/>
      <dgm:spPr/>
      <dgm:t>
        <a:bodyPr/>
        <a:lstStyle/>
        <a:p>
          <a:endParaRPr lang="en-US"/>
        </a:p>
      </dgm:t>
    </dgm:pt>
    <dgm:pt modelId="{2F9FD09B-AF77-4FD1-88D6-0967865F42AF}" type="sibTrans" cxnId="{82E5F3A1-8573-4B65-B6DE-D4B3E18C3063}">
      <dgm:prSet/>
      <dgm:spPr/>
      <dgm:t>
        <a:bodyPr/>
        <a:lstStyle/>
        <a:p>
          <a:endParaRPr lang="en-US"/>
        </a:p>
      </dgm:t>
    </dgm:pt>
    <dgm:pt modelId="{095360ED-B695-4BAE-BFA7-8B26C441BA94}">
      <dgm:prSet/>
      <dgm:spPr/>
      <dgm:t>
        <a:bodyPr/>
        <a:lstStyle/>
        <a:p>
          <a:r>
            <a:rPr lang="en-US"/>
            <a:t>Invest in your future.</a:t>
          </a:r>
        </a:p>
      </dgm:t>
    </dgm:pt>
    <dgm:pt modelId="{8DEBE16C-EA04-42EE-8A51-259B458331FA}" type="parTrans" cxnId="{EBF7D77B-87E9-4C3C-B542-5A146810412B}">
      <dgm:prSet/>
      <dgm:spPr/>
      <dgm:t>
        <a:bodyPr/>
        <a:lstStyle/>
        <a:p>
          <a:endParaRPr lang="en-US"/>
        </a:p>
      </dgm:t>
    </dgm:pt>
    <dgm:pt modelId="{648C3431-0918-4D9E-9809-CCC48CF16B5E}" type="sibTrans" cxnId="{EBF7D77B-87E9-4C3C-B542-5A146810412B}">
      <dgm:prSet/>
      <dgm:spPr/>
      <dgm:t>
        <a:bodyPr/>
        <a:lstStyle/>
        <a:p>
          <a:endParaRPr lang="en-US"/>
        </a:p>
      </dgm:t>
    </dgm:pt>
    <dgm:pt modelId="{97DC9A40-C985-4FCE-ADFA-C19E05020733}" type="pres">
      <dgm:prSet presAssocID="{F601E935-BF82-41FA-88A1-F8249A60D130}" presName="root" presStyleCnt="0">
        <dgm:presLayoutVars>
          <dgm:dir/>
          <dgm:resizeHandles val="exact"/>
        </dgm:presLayoutVars>
      </dgm:prSet>
      <dgm:spPr/>
    </dgm:pt>
    <dgm:pt modelId="{DC3F2246-48B0-44E6-B570-CEA24FEBD414}" type="pres">
      <dgm:prSet presAssocID="{C9B2941C-78DA-4FE6-8BDE-D0450B26D82E}" presName="compNode" presStyleCnt="0"/>
      <dgm:spPr/>
    </dgm:pt>
    <dgm:pt modelId="{F67E3A69-0C20-40F7-8EF2-4AEFCD871238}" type="pres">
      <dgm:prSet presAssocID="{C9B2941C-78DA-4FE6-8BDE-D0450B26D82E}" presName="bgRect" presStyleLbl="bgShp" presStyleIdx="0" presStyleCnt="6"/>
      <dgm:spPr/>
    </dgm:pt>
    <dgm:pt modelId="{3E91228A-CB2B-4390-9095-321F2F47C6CD}" type="pres">
      <dgm:prSet presAssocID="{C9B2941C-78DA-4FE6-8BDE-D0450B26D82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44F936FC-5BE9-4E97-A7CF-8DA418D404E0}" type="pres">
      <dgm:prSet presAssocID="{C9B2941C-78DA-4FE6-8BDE-D0450B26D82E}" presName="spaceRect" presStyleCnt="0"/>
      <dgm:spPr/>
    </dgm:pt>
    <dgm:pt modelId="{B5C2806B-7F8C-4E12-8669-65455A2718B6}" type="pres">
      <dgm:prSet presAssocID="{C9B2941C-78DA-4FE6-8BDE-D0450B26D82E}" presName="parTx" presStyleLbl="revTx" presStyleIdx="0" presStyleCnt="6">
        <dgm:presLayoutVars>
          <dgm:chMax val="0"/>
          <dgm:chPref val="0"/>
        </dgm:presLayoutVars>
      </dgm:prSet>
      <dgm:spPr/>
    </dgm:pt>
    <dgm:pt modelId="{2026F6CC-9502-46B8-A041-654DA7E4FD4D}" type="pres">
      <dgm:prSet presAssocID="{7AC72B62-5FE1-4291-8F76-5D9D0C3CFC42}" presName="sibTrans" presStyleCnt="0"/>
      <dgm:spPr/>
    </dgm:pt>
    <dgm:pt modelId="{C23B46E7-B3BC-4EBD-816B-7D571943BF0C}" type="pres">
      <dgm:prSet presAssocID="{7C96C872-7EC5-465C-946D-47E63CF53C36}" presName="compNode" presStyleCnt="0"/>
      <dgm:spPr/>
    </dgm:pt>
    <dgm:pt modelId="{4CAF1D9E-F75C-48FA-9027-E2709ED34A8C}" type="pres">
      <dgm:prSet presAssocID="{7C96C872-7EC5-465C-946D-47E63CF53C36}" presName="bgRect" presStyleLbl="bgShp" presStyleIdx="1" presStyleCnt="6"/>
      <dgm:spPr/>
    </dgm:pt>
    <dgm:pt modelId="{B6B9CFC8-120D-48D2-8159-F47F74AA8172}" type="pres">
      <dgm:prSet presAssocID="{7C96C872-7EC5-465C-946D-47E63CF53C3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271FAE6-9CC9-4C03-B937-3EF790EB2ABE}" type="pres">
      <dgm:prSet presAssocID="{7C96C872-7EC5-465C-946D-47E63CF53C36}" presName="spaceRect" presStyleCnt="0"/>
      <dgm:spPr/>
    </dgm:pt>
    <dgm:pt modelId="{8772CE19-B856-4E8C-A8D8-34D25AA5807E}" type="pres">
      <dgm:prSet presAssocID="{7C96C872-7EC5-465C-946D-47E63CF53C36}" presName="parTx" presStyleLbl="revTx" presStyleIdx="1" presStyleCnt="6">
        <dgm:presLayoutVars>
          <dgm:chMax val="0"/>
          <dgm:chPref val="0"/>
        </dgm:presLayoutVars>
      </dgm:prSet>
      <dgm:spPr/>
    </dgm:pt>
    <dgm:pt modelId="{24FF7A78-5896-4FCC-BCB3-FA394E78660D}" type="pres">
      <dgm:prSet presAssocID="{32527743-ACFE-4160-9444-0BED7276FD96}" presName="sibTrans" presStyleCnt="0"/>
      <dgm:spPr/>
    </dgm:pt>
    <dgm:pt modelId="{579EF493-7ABB-4288-B23B-4C04E0C5117B}" type="pres">
      <dgm:prSet presAssocID="{BCC3649E-8C06-4681-86F5-621EE8DE2E25}" presName="compNode" presStyleCnt="0"/>
      <dgm:spPr/>
    </dgm:pt>
    <dgm:pt modelId="{625A40C8-AADE-4666-AE9A-AA99B5A79337}" type="pres">
      <dgm:prSet presAssocID="{BCC3649E-8C06-4681-86F5-621EE8DE2E25}" presName="bgRect" presStyleLbl="bgShp" presStyleIdx="2" presStyleCnt="6"/>
      <dgm:spPr/>
    </dgm:pt>
    <dgm:pt modelId="{B51949A4-12AE-4215-9A4E-8EDE1D769EC8}" type="pres">
      <dgm:prSet presAssocID="{BCC3649E-8C06-4681-86F5-621EE8DE2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7655757-4382-4C56-A733-68CD988D45D7}" type="pres">
      <dgm:prSet presAssocID="{BCC3649E-8C06-4681-86F5-621EE8DE2E25}" presName="spaceRect" presStyleCnt="0"/>
      <dgm:spPr/>
    </dgm:pt>
    <dgm:pt modelId="{3DA11486-478C-4946-91DD-2E4BCE0C2712}" type="pres">
      <dgm:prSet presAssocID="{BCC3649E-8C06-4681-86F5-621EE8DE2E25}" presName="parTx" presStyleLbl="revTx" presStyleIdx="2" presStyleCnt="6">
        <dgm:presLayoutVars>
          <dgm:chMax val="0"/>
          <dgm:chPref val="0"/>
        </dgm:presLayoutVars>
      </dgm:prSet>
      <dgm:spPr/>
    </dgm:pt>
    <dgm:pt modelId="{A39150F9-0251-4915-9F76-60B29457E5D7}" type="pres">
      <dgm:prSet presAssocID="{BD89BCB3-1AE2-41CE-8674-9817373B68E6}" presName="sibTrans" presStyleCnt="0"/>
      <dgm:spPr/>
    </dgm:pt>
    <dgm:pt modelId="{402072E1-58F1-4A66-9C2D-A24EC766317F}" type="pres">
      <dgm:prSet presAssocID="{EE7BAADA-D7E6-4FC4-B3D7-14DA4E742725}" presName="compNode" presStyleCnt="0"/>
      <dgm:spPr/>
    </dgm:pt>
    <dgm:pt modelId="{C7C6B9DB-3727-4C69-B8DC-DB96C303CCEB}" type="pres">
      <dgm:prSet presAssocID="{EE7BAADA-D7E6-4FC4-B3D7-14DA4E742725}" presName="bgRect" presStyleLbl="bgShp" presStyleIdx="3" presStyleCnt="6"/>
      <dgm:spPr/>
    </dgm:pt>
    <dgm:pt modelId="{3EDDDD9E-6C62-4638-BC24-E87D8979AD46}" type="pres">
      <dgm:prSet presAssocID="{EE7BAADA-D7E6-4FC4-B3D7-14DA4E74272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0C1150EA-3A80-462C-B4B4-E77CA02AF8F1}" type="pres">
      <dgm:prSet presAssocID="{EE7BAADA-D7E6-4FC4-B3D7-14DA4E742725}" presName="spaceRect" presStyleCnt="0"/>
      <dgm:spPr/>
    </dgm:pt>
    <dgm:pt modelId="{AB115DF0-47DA-4E28-9B43-07F636089BCD}" type="pres">
      <dgm:prSet presAssocID="{EE7BAADA-D7E6-4FC4-B3D7-14DA4E742725}" presName="parTx" presStyleLbl="revTx" presStyleIdx="3" presStyleCnt="6">
        <dgm:presLayoutVars>
          <dgm:chMax val="0"/>
          <dgm:chPref val="0"/>
        </dgm:presLayoutVars>
      </dgm:prSet>
      <dgm:spPr/>
    </dgm:pt>
    <dgm:pt modelId="{4702FCE5-8521-46A7-B2E5-549EEBC3C196}" type="pres">
      <dgm:prSet presAssocID="{235A4895-F732-489A-A65C-4F68D31B1DD6}" presName="sibTrans" presStyleCnt="0"/>
      <dgm:spPr/>
    </dgm:pt>
    <dgm:pt modelId="{58345F4A-D23A-4CF4-BBBD-D1BE57A75668}" type="pres">
      <dgm:prSet presAssocID="{C2BA0092-C392-4406-A634-2D82683E2D2B}" presName="compNode" presStyleCnt="0"/>
      <dgm:spPr/>
    </dgm:pt>
    <dgm:pt modelId="{3D71EE96-6640-42BE-93E9-F486C132403F}" type="pres">
      <dgm:prSet presAssocID="{C2BA0092-C392-4406-A634-2D82683E2D2B}" presName="bgRect" presStyleLbl="bgShp" presStyleIdx="4" presStyleCnt="6"/>
      <dgm:spPr/>
    </dgm:pt>
    <dgm:pt modelId="{BA45258C-4B61-4798-8779-2DFE0C17F97C}" type="pres">
      <dgm:prSet presAssocID="{C2BA0092-C392-4406-A634-2D82683E2D2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D0BEE2C0-EBE6-4DE2-85FB-2BD14DDD1881}" type="pres">
      <dgm:prSet presAssocID="{C2BA0092-C392-4406-A634-2D82683E2D2B}" presName="spaceRect" presStyleCnt="0"/>
      <dgm:spPr/>
    </dgm:pt>
    <dgm:pt modelId="{C7F3D932-045F-443C-AA90-5C50729D900C}" type="pres">
      <dgm:prSet presAssocID="{C2BA0092-C392-4406-A634-2D82683E2D2B}" presName="parTx" presStyleLbl="revTx" presStyleIdx="4" presStyleCnt="6">
        <dgm:presLayoutVars>
          <dgm:chMax val="0"/>
          <dgm:chPref val="0"/>
        </dgm:presLayoutVars>
      </dgm:prSet>
      <dgm:spPr/>
    </dgm:pt>
    <dgm:pt modelId="{F152C6D1-6538-4511-8B85-8C4BE771093D}" type="pres">
      <dgm:prSet presAssocID="{2F9FD09B-AF77-4FD1-88D6-0967865F42AF}" presName="sibTrans" presStyleCnt="0"/>
      <dgm:spPr/>
    </dgm:pt>
    <dgm:pt modelId="{6F911134-06A7-4868-951F-3AD7D078ED32}" type="pres">
      <dgm:prSet presAssocID="{095360ED-B695-4BAE-BFA7-8B26C441BA94}" presName="compNode" presStyleCnt="0"/>
      <dgm:spPr/>
    </dgm:pt>
    <dgm:pt modelId="{3C65F73F-4BB3-4A8E-8D62-0259C4E3E2B2}" type="pres">
      <dgm:prSet presAssocID="{095360ED-B695-4BAE-BFA7-8B26C441BA94}" presName="bgRect" presStyleLbl="bgShp" presStyleIdx="5" presStyleCnt="6"/>
      <dgm:spPr/>
    </dgm:pt>
    <dgm:pt modelId="{A1B02D7B-E108-4FCD-8502-DA5E9BC765A5}" type="pres">
      <dgm:prSet presAssocID="{095360ED-B695-4BAE-BFA7-8B26C441BA9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82389E2-2AE2-4155-9402-4DE270F45EC3}" type="pres">
      <dgm:prSet presAssocID="{095360ED-B695-4BAE-BFA7-8B26C441BA94}" presName="spaceRect" presStyleCnt="0"/>
      <dgm:spPr/>
    </dgm:pt>
    <dgm:pt modelId="{3EC97F67-CE9C-4010-BFD6-F230D825C984}" type="pres">
      <dgm:prSet presAssocID="{095360ED-B695-4BAE-BFA7-8B26C441BA9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775ED0D-90FE-4075-8465-9338480E23B6}" type="presOf" srcId="{BCC3649E-8C06-4681-86F5-621EE8DE2E25}" destId="{3DA11486-478C-4946-91DD-2E4BCE0C2712}" srcOrd="0" destOrd="0" presId="urn:microsoft.com/office/officeart/2018/2/layout/IconVerticalSolidList"/>
    <dgm:cxn modelId="{C4D0E513-A494-4D0A-8BE6-E07A5364EC54}" srcId="{F601E935-BF82-41FA-88A1-F8249A60D130}" destId="{7C96C872-7EC5-465C-946D-47E63CF53C36}" srcOrd="1" destOrd="0" parTransId="{5D9C4F1C-1CCB-4590-BD6E-1563B5A3E180}" sibTransId="{32527743-ACFE-4160-9444-0BED7276FD96}"/>
    <dgm:cxn modelId="{6FF46A14-651A-461E-845F-E6C2C2F8C3BD}" type="presOf" srcId="{C9B2941C-78DA-4FE6-8BDE-D0450B26D82E}" destId="{B5C2806B-7F8C-4E12-8669-65455A2718B6}" srcOrd="0" destOrd="0" presId="urn:microsoft.com/office/officeart/2018/2/layout/IconVerticalSolidList"/>
    <dgm:cxn modelId="{97E00E5E-70AC-49DC-9E3D-664A374F7A62}" type="presOf" srcId="{F601E935-BF82-41FA-88A1-F8249A60D130}" destId="{97DC9A40-C985-4FCE-ADFA-C19E05020733}" srcOrd="0" destOrd="0" presId="urn:microsoft.com/office/officeart/2018/2/layout/IconVerticalSolidList"/>
    <dgm:cxn modelId="{116DEE49-33B1-429B-9A66-9074B8E1A1D5}" type="presOf" srcId="{C2BA0092-C392-4406-A634-2D82683E2D2B}" destId="{C7F3D932-045F-443C-AA90-5C50729D900C}" srcOrd="0" destOrd="0" presId="urn:microsoft.com/office/officeart/2018/2/layout/IconVerticalSolidList"/>
    <dgm:cxn modelId="{97E17855-3BC1-451B-A9A6-00BBC964CB65}" srcId="{F601E935-BF82-41FA-88A1-F8249A60D130}" destId="{BCC3649E-8C06-4681-86F5-621EE8DE2E25}" srcOrd="2" destOrd="0" parTransId="{A525E7CD-87A5-45F8-A37D-7C6BD28B4F8C}" sibTransId="{BD89BCB3-1AE2-41CE-8674-9817373B68E6}"/>
    <dgm:cxn modelId="{EBF7D77B-87E9-4C3C-B542-5A146810412B}" srcId="{F601E935-BF82-41FA-88A1-F8249A60D130}" destId="{095360ED-B695-4BAE-BFA7-8B26C441BA94}" srcOrd="5" destOrd="0" parTransId="{8DEBE16C-EA04-42EE-8A51-259B458331FA}" sibTransId="{648C3431-0918-4D9E-9809-CCC48CF16B5E}"/>
    <dgm:cxn modelId="{82E5F3A1-8573-4B65-B6DE-D4B3E18C3063}" srcId="{F601E935-BF82-41FA-88A1-F8249A60D130}" destId="{C2BA0092-C392-4406-A634-2D82683E2D2B}" srcOrd="4" destOrd="0" parTransId="{875EFC66-9B11-4955-8FE4-6C74D6D6FD23}" sibTransId="{2F9FD09B-AF77-4FD1-88D6-0967865F42AF}"/>
    <dgm:cxn modelId="{169D4BC8-2585-4DF2-9E75-942E64809EFF}" srcId="{F601E935-BF82-41FA-88A1-F8249A60D130}" destId="{C9B2941C-78DA-4FE6-8BDE-D0450B26D82E}" srcOrd="0" destOrd="0" parTransId="{74F5612D-75E6-421B-A60A-69CAA55CC535}" sibTransId="{7AC72B62-5FE1-4291-8F76-5D9D0C3CFC42}"/>
    <dgm:cxn modelId="{33704ED5-F94D-44FA-B093-3E11F52BC687}" type="presOf" srcId="{095360ED-B695-4BAE-BFA7-8B26C441BA94}" destId="{3EC97F67-CE9C-4010-BFD6-F230D825C984}" srcOrd="0" destOrd="0" presId="urn:microsoft.com/office/officeart/2018/2/layout/IconVerticalSolidList"/>
    <dgm:cxn modelId="{48BDD4D9-1FF9-4ECA-A3D0-68A6D6995FDC}" type="presOf" srcId="{EE7BAADA-D7E6-4FC4-B3D7-14DA4E742725}" destId="{AB115DF0-47DA-4E28-9B43-07F636089BCD}" srcOrd="0" destOrd="0" presId="urn:microsoft.com/office/officeart/2018/2/layout/IconVerticalSolidList"/>
    <dgm:cxn modelId="{F1DA54F8-F596-4A8B-9998-C6866AD95E9A}" type="presOf" srcId="{7C96C872-7EC5-465C-946D-47E63CF53C36}" destId="{8772CE19-B856-4E8C-A8D8-34D25AA5807E}" srcOrd="0" destOrd="0" presId="urn:microsoft.com/office/officeart/2018/2/layout/IconVerticalSolidList"/>
    <dgm:cxn modelId="{5974E0FB-0E32-415C-B2D7-8831D734F1BD}" srcId="{F601E935-BF82-41FA-88A1-F8249A60D130}" destId="{EE7BAADA-D7E6-4FC4-B3D7-14DA4E742725}" srcOrd="3" destOrd="0" parTransId="{312F7CC4-E886-47AF-9904-E189B55591F8}" sibTransId="{235A4895-F732-489A-A65C-4F68D31B1DD6}"/>
    <dgm:cxn modelId="{33997163-7333-4DF6-AE4E-A58B4C417FDE}" type="presParOf" srcId="{97DC9A40-C985-4FCE-ADFA-C19E05020733}" destId="{DC3F2246-48B0-44E6-B570-CEA24FEBD414}" srcOrd="0" destOrd="0" presId="urn:microsoft.com/office/officeart/2018/2/layout/IconVerticalSolidList"/>
    <dgm:cxn modelId="{5F65E6AF-2616-4E59-846B-D30BA009B465}" type="presParOf" srcId="{DC3F2246-48B0-44E6-B570-CEA24FEBD414}" destId="{F67E3A69-0C20-40F7-8EF2-4AEFCD871238}" srcOrd="0" destOrd="0" presId="urn:microsoft.com/office/officeart/2018/2/layout/IconVerticalSolidList"/>
    <dgm:cxn modelId="{8762F066-CB4B-45B6-ADE0-CDA5A7339599}" type="presParOf" srcId="{DC3F2246-48B0-44E6-B570-CEA24FEBD414}" destId="{3E91228A-CB2B-4390-9095-321F2F47C6CD}" srcOrd="1" destOrd="0" presId="urn:microsoft.com/office/officeart/2018/2/layout/IconVerticalSolidList"/>
    <dgm:cxn modelId="{66D8EBB4-5901-45A7-87E8-BFFD0BA89633}" type="presParOf" srcId="{DC3F2246-48B0-44E6-B570-CEA24FEBD414}" destId="{44F936FC-5BE9-4E97-A7CF-8DA418D404E0}" srcOrd="2" destOrd="0" presId="urn:microsoft.com/office/officeart/2018/2/layout/IconVerticalSolidList"/>
    <dgm:cxn modelId="{332FDD48-4B19-49D4-BCEE-9F7579B3F06E}" type="presParOf" srcId="{DC3F2246-48B0-44E6-B570-CEA24FEBD414}" destId="{B5C2806B-7F8C-4E12-8669-65455A2718B6}" srcOrd="3" destOrd="0" presId="urn:microsoft.com/office/officeart/2018/2/layout/IconVerticalSolidList"/>
    <dgm:cxn modelId="{8A740349-A186-4CD4-8AE0-69F860E459AA}" type="presParOf" srcId="{97DC9A40-C985-4FCE-ADFA-C19E05020733}" destId="{2026F6CC-9502-46B8-A041-654DA7E4FD4D}" srcOrd="1" destOrd="0" presId="urn:microsoft.com/office/officeart/2018/2/layout/IconVerticalSolidList"/>
    <dgm:cxn modelId="{CD3BA701-1348-4923-8282-9FCA266463A0}" type="presParOf" srcId="{97DC9A40-C985-4FCE-ADFA-C19E05020733}" destId="{C23B46E7-B3BC-4EBD-816B-7D571943BF0C}" srcOrd="2" destOrd="0" presId="urn:microsoft.com/office/officeart/2018/2/layout/IconVerticalSolidList"/>
    <dgm:cxn modelId="{680F22E7-E3F8-441A-876D-5522A3C8898D}" type="presParOf" srcId="{C23B46E7-B3BC-4EBD-816B-7D571943BF0C}" destId="{4CAF1D9E-F75C-48FA-9027-E2709ED34A8C}" srcOrd="0" destOrd="0" presId="urn:microsoft.com/office/officeart/2018/2/layout/IconVerticalSolidList"/>
    <dgm:cxn modelId="{7D821C7E-0844-48F0-9FCA-F207C0B373B0}" type="presParOf" srcId="{C23B46E7-B3BC-4EBD-816B-7D571943BF0C}" destId="{B6B9CFC8-120D-48D2-8159-F47F74AA8172}" srcOrd="1" destOrd="0" presId="urn:microsoft.com/office/officeart/2018/2/layout/IconVerticalSolidList"/>
    <dgm:cxn modelId="{A7053EAB-1326-4206-91BF-BD88AF147042}" type="presParOf" srcId="{C23B46E7-B3BC-4EBD-816B-7D571943BF0C}" destId="{0271FAE6-9CC9-4C03-B937-3EF790EB2ABE}" srcOrd="2" destOrd="0" presId="urn:microsoft.com/office/officeart/2018/2/layout/IconVerticalSolidList"/>
    <dgm:cxn modelId="{96195A0B-B375-4758-ADB9-77BF0BEAEA86}" type="presParOf" srcId="{C23B46E7-B3BC-4EBD-816B-7D571943BF0C}" destId="{8772CE19-B856-4E8C-A8D8-34D25AA5807E}" srcOrd="3" destOrd="0" presId="urn:microsoft.com/office/officeart/2018/2/layout/IconVerticalSolidList"/>
    <dgm:cxn modelId="{8BF11752-ABE7-41FD-A3D6-12206DD82C6F}" type="presParOf" srcId="{97DC9A40-C985-4FCE-ADFA-C19E05020733}" destId="{24FF7A78-5896-4FCC-BCB3-FA394E78660D}" srcOrd="3" destOrd="0" presId="urn:microsoft.com/office/officeart/2018/2/layout/IconVerticalSolidList"/>
    <dgm:cxn modelId="{2C714E29-EA9D-4E97-89FB-1A5A58F457D6}" type="presParOf" srcId="{97DC9A40-C985-4FCE-ADFA-C19E05020733}" destId="{579EF493-7ABB-4288-B23B-4C04E0C5117B}" srcOrd="4" destOrd="0" presId="urn:microsoft.com/office/officeart/2018/2/layout/IconVerticalSolidList"/>
    <dgm:cxn modelId="{5CCD4C7A-7E2B-43C1-BB18-AE3CBA82A2F3}" type="presParOf" srcId="{579EF493-7ABB-4288-B23B-4C04E0C5117B}" destId="{625A40C8-AADE-4666-AE9A-AA99B5A79337}" srcOrd="0" destOrd="0" presId="urn:microsoft.com/office/officeart/2018/2/layout/IconVerticalSolidList"/>
    <dgm:cxn modelId="{E19085AD-83BE-4E35-B9FB-71E6CFF3725C}" type="presParOf" srcId="{579EF493-7ABB-4288-B23B-4C04E0C5117B}" destId="{B51949A4-12AE-4215-9A4E-8EDE1D769EC8}" srcOrd="1" destOrd="0" presId="urn:microsoft.com/office/officeart/2018/2/layout/IconVerticalSolidList"/>
    <dgm:cxn modelId="{2F4599F5-742B-406C-9D0D-D9834858EA55}" type="presParOf" srcId="{579EF493-7ABB-4288-B23B-4C04E0C5117B}" destId="{47655757-4382-4C56-A733-68CD988D45D7}" srcOrd="2" destOrd="0" presId="urn:microsoft.com/office/officeart/2018/2/layout/IconVerticalSolidList"/>
    <dgm:cxn modelId="{42A3A24D-D662-4AAF-96C8-A725BA37C9DD}" type="presParOf" srcId="{579EF493-7ABB-4288-B23B-4C04E0C5117B}" destId="{3DA11486-478C-4946-91DD-2E4BCE0C2712}" srcOrd="3" destOrd="0" presId="urn:microsoft.com/office/officeart/2018/2/layout/IconVerticalSolidList"/>
    <dgm:cxn modelId="{BD1DC9BF-194F-434C-965E-C176AEDD2095}" type="presParOf" srcId="{97DC9A40-C985-4FCE-ADFA-C19E05020733}" destId="{A39150F9-0251-4915-9F76-60B29457E5D7}" srcOrd="5" destOrd="0" presId="urn:microsoft.com/office/officeart/2018/2/layout/IconVerticalSolidList"/>
    <dgm:cxn modelId="{E68359CA-14A7-4E55-A69F-F4CC27E6FC09}" type="presParOf" srcId="{97DC9A40-C985-4FCE-ADFA-C19E05020733}" destId="{402072E1-58F1-4A66-9C2D-A24EC766317F}" srcOrd="6" destOrd="0" presId="urn:microsoft.com/office/officeart/2018/2/layout/IconVerticalSolidList"/>
    <dgm:cxn modelId="{0D643C67-4800-420D-ADB2-C847D676C5D8}" type="presParOf" srcId="{402072E1-58F1-4A66-9C2D-A24EC766317F}" destId="{C7C6B9DB-3727-4C69-B8DC-DB96C303CCEB}" srcOrd="0" destOrd="0" presId="urn:microsoft.com/office/officeart/2018/2/layout/IconVerticalSolidList"/>
    <dgm:cxn modelId="{3ECEFDC0-8C36-43B5-8614-5F6E39F42AAD}" type="presParOf" srcId="{402072E1-58F1-4A66-9C2D-A24EC766317F}" destId="{3EDDDD9E-6C62-4638-BC24-E87D8979AD46}" srcOrd="1" destOrd="0" presId="urn:microsoft.com/office/officeart/2018/2/layout/IconVerticalSolidList"/>
    <dgm:cxn modelId="{B7CC7F93-DBA9-4434-9F83-F83358ACB69C}" type="presParOf" srcId="{402072E1-58F1-4A66-9C2D-A24EC766317F}" destId="{0C1150EA-3A80-462C-B4B4-E77CA02AF8F1}" srcOrd="2" destOrd="0" presId="urn:microsoft.com/office/officeart/2018/2/layout/IconVerticalSolidList"/>
    <dgm:cxn modelId="{73CCFB6F-F56D-4066-9C2C-860FD2455327}" type="presParOf" srcId="{402072E1-58F1-4A66-9C2D-A24EC766317F}" destId="{AB115DF0-47DA-4E28-9B43-07F636089BCD}" srcOrd="3" destOrd="0" presId="urn:microsoft.com/office/officeart/2018/2/layout/IconVerticalSolidList"/>
    <dgm:cxn modelId="{1B91A71E-FF72-49CA-AB89-B3F777F01B3F}" type="presParOf" srcId="{97DC9A40-C985-4FCE-ADFA-C19E05020733}" destId="{4702FCE5-8521-46A7-B2E5-549EEBC3C196}" srcOrd="7" destOrd="0" presId="urn:microsoft.com/office/officeart/2018/2/layout/IconVerticalSolidList"/>
    <dgm:cxn modelId="{D92EE3F7-49CF-4306-A618-BFA57963E51F}" type="presParOf" srcId="{97DC9A40-C985-4FCE-ADFA-C19E05020733}" destId="{58345F4A-D23A-4CF4-BBBD-D1BE57A75668}" srcOrd="8" destOrd="0" presId="urn:microsoft.com/office/officeart/2018/2/layout/IconVerticalSolidList"/>
    <dgm:cxn modelId="{EC83DF1A-709C-4956-82C0-F5B287AB7BB4}" type="presParOf" srcId="{58345F4A-D23A-4CF4-BBBD-D1BE57A75668}" destId="{3D71EE96-6640-42BE-93E9-F486C132403F}" srcOrd="0" destOrd="0" presId="urn:microsoft.com/office/officeart/2018/2/layout/IconVerticalSolidList"/>
    <dgm:cxn modelId="{FA6023CF-1AE4-461C-8450-16588EE93773}" type="presParOf" srcId="{58345F4A-D23A-4CF4-BBBD-D1BE57A75668}" destId="{BA45258C-4B61-4798-8779-2DFE0C17F97C}" srcOrd="1" destOrd="0" presId="urn:microsoft.com/office/officeart/2018/2/layout/IconVerticalSolidList"/>
    <dgm:cxn modelId="{B28AD648-E73D-437B-B949-55A2ACE87712}" type="presParOf" srcId="{58345F4A-D23A-4CF4-BBBD-D1BE57A75668}" destId="{D0BEE2C0-EBE6-4DE2-85FB-2BD14DDD1881}" srcOrd="2" destOrd="0" presId="urn:microsoft.com/office/officeart/2018/2/layout/IconVerticalSolidList"/>
    <dgm:cxn modelId="{63C0AC0D-6B38-492A-99DA-4F9D3A6ED370}" type="presParOf" srcId="{58345F4A-D23A-4CF4-BBBD-D1BE57A75668}" destId="{C7F3D932-045F-443C-AA90-5C50729D900C}" srcOrd="3" destOrd="0" presId="urn:microsoft.com/office/officeart/2018/2/layout/IconVerticalSolidList"/>
    <dgm:cxn modelId="{64F04418-6DBD-4316-8AE0-837613BFF274}" type="presParOf" srcId="{97DC9A40-C985-4FCE-ADFA-C19E05020733}" destId="{F152C6D1-6538-4511-8B85-8C4BE771093D}" srcOrd="9" destOrd="0" presId="urn:microsoft.com/office/officeart/2018/2/layout/IconVerticalSolidList"/>
    <dgm:cxn modelId="{7A4DD015-8258-4844-9E47-48CBF805BB4F}" type="presParOf" srcId="{97DC9A40-C985-4FCE-ADFA-C19E05020733}" destId="{6F911134-06A7-4868-951F-3AD7D078ED32}" srcOrd="10" destOrd="0" presId="urn:microsoft.com/office/officeart/2018/2/layout/IconVerticalSolidList"/>
    <dgm:cxn modelId="{BE0793D9-493F-4B5B-8281-247AFE455B79}" type="presParOf" srcId="{6F911134-06A7-4868-951F-3AD7D078ED32}" destId="{3C65F73F-4BB3-4A8E-8D62-0259C4E3E2B2}" srcOrd="0" destOrd="0" presId="urn:microsoft.com/office/officeart/2018/2/layout/IconVerticalSolidList"/>
    <dgm:cxn modelId="{EF246252-33DF-4744-BCB6-0FAC04D4C64F}" type="presParOf" srcId="{6F911134-06A7-4868-951F-3AD7D078ED32}" destId="{A1B02D7B-E108-4FCD-8502-DA5E9BC765A5}" srcOrd="1" destOrd="0" presId="urn:microsoft.com/office/officeart/2018/2/layout/IconVerticalSolidList"/>
    <dgm:cxn modelId="{B39CA124-DC15-4D87-9870-F51B6E2A8EA8}" type="presParOf" srcId="{6F911134-06A7-4868-951F-3AD7D078ED32}" destId="{182389E2-2AE2-4155-9402-4DE270F45EC3}" srcOrd="2" destOrd="0" presId="urn:microsoft.com/office/officeart/2018/2/layout/IconVerticalSolidList"/>
    <dgm:cxn modelId="{B45A7120-7D5F-449F-917D-01ED58E84859}" type="presParOf" srcId="{6F911134-06A7-4868-951F-3AD7D078ED32}" destId="{3EC97F67-CE9C-4010-BFD6-F230D825C9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E3A69-0C20-40F7-8EF2-4AEFCD871238}">
      <dsp:nvSpPr>
        <dsp:cNvPr id="0" name=""/>
        <dsp:cNvSpPr/>
      </dsp:nvSpPr>
      <dsp:spPr>
        <a:xfrm>
          <a:off x="0" y="1427"/>
          <a:ext cx="4885203" cy="608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1228A-CB2B-4390-9095-321F2F47C6CD}">
      <dsp:nvSpPr>
        <dsp:cNvPr id="0" name=""/>
        <dsp:cNvSpPr/>
      </dsp:nvSpPr>
      <dsp:spPr>
        <a:xfrm>
          <a:off x="184054" y="138327"/>
          <a:ext cx="334643" cy="3346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2806B-7F8C-4E12-8669-65455A2718B6}">
      <dsp:nvSpPr>
        <dsp:cNvPr id="0" name=""/>
        <dsp:cNvSpPr/>
      </dsp:nvSpPr>
      <dsp:spPr>
        <a:xfrm>
          <a:off x="702751" y="1427"/>
          <a:ext cx="4182451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Essential for some career paths.</a:t>
          </a:r>
        </a:p>
      </dsp:txBody>
      <dsp:txXfrm>
        <a:off x="702751" y="1427"/>
        <a:ext cx="4182451" cy="608443"/>
      </dsp:txXfrm>
    </dsp:sp>
    <dsp:sp modelId="{4CAF1D9E-F75C-48FA-9027-E2709ED34A8C}">
      <dsp:nvSpPr>
        <dsp:cNvPr id="0" name=""/>
        <dsp:cNvSpPr/>
      </dsp:nvSpPr>
      <dsp:spPr>
        <a:xfrm>
          <a:off x="0" y="761981"/>
          <a:ext cx="4885203" cy="60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9CFC8-120D-48D2-8159-F47F74AA8172}">
      <dsp:nvSpPr>
        <dsp:cNvPr id="0" name=""/>
        <dsp:cNvSpPr/>
      </dsp:nvSpPr>
      <dsp:spPr>
        <a:xfrm>
          <a:off x="184054" y="898881"/>
          <a:ext cx="334643" cy="3346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2CE19-B856-4E8C-A8D8-34D25AA5807E}">
      <dsp:nvSpPr>
        <dsp:cNvPr id="0" name=""/>
        <dsp:cNvSpPr/>
      </dsp:nvSpPr>
      <dsp:spPr>
        <a:xfrm>
          <a:off x="702751" y="761981"/>
          <a:ext cx="4182451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 new transferable skills and subject knowledge.</a:t>
          </a:r>
        </a:p>
      </dsp:txBody>
      <dsp:txXfrm>
        <a:off x="702751" y="761981"/>
        <a:ext cx="4182451" cy="608443"/>
      </dsp:txXfrm>
    </dsp:sp>
    <dsp:sp modelId="{625A40C8-AADE-4666-AE9A-AA99B5A79337}">
      <dsp:nvSpPr>
        <dsp:cNvPr id="0" name=""/>
        <dsp:cNvSpPr/>
      </dsp:nvSpPr>
      <dsp:spPr>
        <a:xfrm>
          <a:off x="0" y="1522535"/>
          <a:ext cx="4885203" cy="60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949A4-12AE-4215-9A4E-8EDE1D769EC8}">
      <dsp:nvSpPr>
        <dsp:cNvPr id="0" name=""/>
        <dsp:cNvSpPr/>
      </dsp:nvSpPr>
      <dsp:spPr>
        <a:xfrm>
          <a:off x="184054" y="1659435"/>
          <a:ext cx="334643" cy="3346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11486-478C-4946-91DD-2E4BCE0C2712}">
      <dsp:nvSpPr>
        <dsp:cNvPr id="0" name=""/>
        <dsp:cNvSpPr/>
      </dsp:nvSpPr>
      <dsp:spPr>
        <a:xfrm>
          <a:off x="702751" y="1522535"/>
          <a:ext cx="4182451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 your confidence and independence.</a:t>
          </a:r>
        </a:p>
      </dsp:txBody>
      <dsp:txXfrm>
        <a:off x="702751" y="1522535"/>
        <a:ext cx="4182451" cy="608443"/>
      </dsp:txXfrm>
    </dsp:sp>
    <dsp:sp modelId="{C7C6B9DB-3727-4C69-B8DC-DB96C303CCEB}">
      <dsp:nvSpPr>
        <dsp:cNvPr id="0" name=""/>
        <dsp:cNvSpPr/>
      </dsp:nvSpPr>
      <dsp:spPr>
        <a:xfrm>
          <a:off x="0" y="2283089"/>
          <a:ext cx="4885203" cy="608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DDD9E-6C62-4638-BC24-E87D8979AD46}">
      <dsp:nvSpPr>
        <dsp:cNvPr id="0" name=""/>
        <dsp:cNvSpPr/>
      </dsp:nvSpPr>
      <dsp:spPr>
        <a:xfrm>
          <a:off x="184054" y="2419989"/>
          <a:ext cx="334643" cy="3346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15DF0-47DA-4E28-9B43-07F636089BCD}">
      <dsp:nvSpPr>
        <dsp:cNvPr id="0" name=""/>
        <dsp:cNvSpPr/>
      </dsp:nvSpPr>
      <dsp:spPr>
        <a:xfrm>
          <a:off x="702751" y="2283089"/>
          <a:ext cx="4182451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Broaden your experiences.</a:t>
          </a:r>
        </a:p>
      </dsp:txBody>
      <dsp:txXfrm>
        <a:off x="702751" y="2283089"/>
        <a:ext cx="4182451" cy="608443"/>
      </dsp:txXfrm>
    </dsp:sp>
    <dsp:sp modelId="{3D71EE96-6640-42BE-93E9-F486C132403F}">
      <dsp:nvSpPr>
        <dsp:cNvPr id="0" name=""/>
        <dsp:cNvSpPr/>
      </dsp:nvSpPr>
      <dsp:spPr>
        <a:xfrm>
          <a:off x="0" y="3043643"/>
          <a:ext cx="4885203" cy="608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5258C-4B61-4798-8779-2DFE0C17F97C}">
      <dsp:nvSpPr>
        <dsp:cNvPr id="0" name=""/>
        <dsp:cNvSpPr/>
      </dsp:nvSpPr>
      <dsp:spPr>
        <a:xfrm>
          <a:off x="184054" y="3180543"/>
          <a:ext cx="334643" cy="3346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3D932-045F-443C-AA90-5C50729D900C}">
      <dsp:nvSpPr>
        <dsp:cNvPr id="0" name=""/>
        <dsp:cNvSpPr/>
      </dsp:nvSpPr>
      <dsp:spPr>
        <a:xfrm>
          <a:off x="702751" y="3043643"/>
          <a:ext cx="4182451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Show yourself what you can do.</a:t>
          </a:r>
        </a:p>
      </dsp:txBody>
      <dsp:txXfrm>
        <a:off x="702751" y="3043643"/>
        <a:ext cx="4182451" cy="608443"/>
      </dsp:txXfrm>
    </dsp:sp>
    <dsp:sp modelId="{3C65F73F-4BB3-4A8E-8D62-0259C4E3E2B2}">
      <dsp:nvSpPr>
        <dsp:cNvPr id="0" name=""/>
        <dsp:cNvSpPr/>
      </dsp:nvSpPr>
      <dsp:spPr>
        <a:xfrm>
          <a:off x="0" y="3804197"/>
          <a:ext cx="4885203" cy="608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02D7B-E108-4FCD-8502-DA5E9BC765A5}">
      <dsp:nvSpPr>
        <dsp:cNvPr id="0" name=""/>
        <dsp:cNvSpPr/>
      </dsp:nvSpPr>
      <dsp:spPr>
        <a:xfrm>
          <a:off x="184054" y="3941097"/>
          <a:ext cx="334643" cy="3346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97F67-CE9C-4010-BFD6-F230D825C984}">
      <dsp:nvSpPr>
        <dsp:cNvPr id="0" name=""/>
        <dsp:cNvSpPr/>
      </dsp:nvSpPr>
      <dsp:spPr>
        <a:xfrm>
          <a:off x="702751" y="3804197"/>
          <a:ext cx="4182451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Invest in your future.</a:t>
          </a:r>
        </a:p>
      </dsp:txBody>
      <dsp:txXfrm>
        <a:off x="702751" y="3804197"/>
        <a:ext cx="4182451" cy="60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1020-B70B-2540-9F64-2DEBE473827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D8DF-799E-4243-AAF5-E3A7DC67B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1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530E-8902-6141-AF0F-5C2376F7CD70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209-6A76-F640-9053-594E1FB8E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ucas/undergraduate/getting-started/what-study/apprenticeships-traineeships-and-school-leave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D059CC9-5C66-487D-A466-9E5EA33653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2974C99-560F-49EA-946E-A10D9E52F8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EAB15AA-8072-4C38-8825-51B369862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783B00-62BD-4795-9E5A-B510F389CB9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00FA074-647B-4E62-AE05-D7D5F38168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383DC28-E880-4931-8F78-417B749A1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Apprenticeships give you the opportunity to work for an employer, earn a salary and gain a qualification at the same time. Traineeships provide essential training to prepare for work and gain skills to help you get an apprenticeship or a job. </a:t>
            </a:r>
          </a:p>
          <a:p>
            <a:endParaRPr lang="en-US" altLang="en-US"/>
          </a:p>
          <a:p>
            <a:r>
              <a:rPr lang="en-US" altLang="en-US"/>
              <a:t>For more information see: </a:t>
            </a:r>
          </a:p>
          <a:p>
            <a:r>
              <a:rPr lang="en-US" altLang="en-US">
                <a:hlinkClick r:id="rId3"/>
              </a:rPr>
              <a:t>www.ucas.com/ucas/undergraduate/getting-started/what-study/apprenticeships-traineeships-and-school-leaver</a:t>
            </a:r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0FC8408-42CB-4DF1-949E-707F39A21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7D6A80-1D84-4AEA-A43F-99F249BB3CF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4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52644A8-7EDB-4C4F-A3FD-20830B8B53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6D864B-8DCD-4F77-9C9A-ED61C2BD0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Which modules are the most interesting and relevant to your career aspirations?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How many lectures are there and how much group work will be done in seminars?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What combination of exams, coursework or presentations is the course assessed by?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Who are the tutors and are they experts in areas you want to learn about?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What subject areas do they </a:t>
            </a:r>
            <a:r>
              <a:rPr lang="en-US" dirty="0" err="1"/>
              <a:t>specialise</a:t>
            </a:r>
            <a:r>
              <a:rPr lang="en-US" dirty="0"/>
              <a:t> in?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Can you study abroad or get help with work placements?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Do they have sports facilities or societies to join?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How near home, a city center or the countryside are they?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A3A2706-B812-471D-BA89-42468CF16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9D781D-1914-4C7D-ADA5-A81384FE736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1A8210B-8A3A-4570-B8CA-B6D1F6021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DA4F77E-E4AE-415A-8208-72175743EA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2C6BB49-1FCE-45E7-B92E-20483EC2E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FE743C8-9CB9-416B-86B0-B7F2DC6A1D6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 userDrawn="1">
          <p15:clr>
            <a:srgbClr val="FBAE40"/>
          </p15:clr>
        </p15:guide>
        <p15:guide id="2" pos="5516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  <p15:guide id="7" orient="horz" pos="2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Stock-639513276.jpg">
            <a:extLst>
              <a:ext uri="{FF2B5EF4-FFF2-40B4-BE49-F238E27FC236}">
                <a16:creationId xmlns:a16="http://schemas.microsoft.com/office/drawing/2014/main" id="{7A6C0964-D2DC-4D38-B081-89A8A0D04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UCAS-Right_aligned-White_box_only-CMYK.eps">
            <a:extLst>
              <a:ext uri="{FF2B5EF4-FFF2-40B4-BE49-F238E27FC236}">
                <a16:creationId xmlns:a16="http://schemas.microsoft.com/office/drawing/2014/main" id="{9DD4A369-92EC-44D3-9A92-4C69FAD7B2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"/>
          <a:stretch>
            <a:fillRect/>
          </a:stretch>
        </p:blipFill>
        <p:spPr bwMode="auto">
          <a:xfrm>
            <a:off x="7570788" y="4567238"/>
            <a:ext cx="1579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6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0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7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08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6D898DE-5776-CA43-B474-2EB9590D1B52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5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5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681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6DBF44B-3934-024E-9AF7-F22E190DC1C9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1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D30C7A-6F20-6E48-BCC0-B2A3B3A12243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08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5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EEA5D8F-0B2A-3147-A0BD-FBE8D62A2F1D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0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3948A8D-49A3-104C-8CB7-B0F853BF1DF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57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74B8635-BBBE-D148-BF20-E292826C4C0D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2" y="0"/>
            <a:ext cx="8539088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040710D-94D2-5446-BC02-FE3E559580C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57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D359979-D5A1-054C-B05D-D8F260217586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14CFF54-6B92-1D4A-BA6A-63022455B627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 userDrawn="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B235238-F7F6-E748-8E2B-242C13FE87F3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357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19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302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704" y="0"/>
            <a:ext cx="9151704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704" y="0"/>
            <a:ext cx="9151704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57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66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1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466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orient="horz" pos="266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6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893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488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6362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072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248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2" y="0"/>
            <a:ext cx="8539088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7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1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8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2" y="273843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75386" y="4795673"/>
            <a:ext cx="8381662" cy="0"/>
          </a:xfrm>
          <a:prstGeom prst="line">
            <a:avLst/>
          </a:prstGeom>
          <a:ln w="38100">
            <a:solidFill>
              <a:srgbClr val="E00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7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Stock-597958828.jpg">
            <a:extLst>
              <a:ext uri="{FF2B5EF4-FFF2-40B4-BE49-F238E27FC236}">
                <a16:creationId xmlns:a16="http://schemas.microsoft.com/office/drawing/2014/main" id="{641702DB-4865-4648-A6A0-D9788C669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UCAS-Right_aligned-White_box_only-CMYK.eps">
            <a:extLst>
              <a:ext uri="{FF2B5EF4-FFF2-40B4-BE49-F238E27FC236}">
                <a16:creationId xmlns:a16="http://schemas.microsoft.com/office/drawing/2014/main" id="{04AF4E17-4C87-43F3-9A7A-608D91412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"/>
          <a:stretch>
            <a:fillRect/>
          </a:stretch>
        </p:blipFill>
        <p:spPr bwMode="auto">
          <a:xfrm>
            <a:off x="7570788" y="4567238"/>
            <a:ext cx="1579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7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Stock-497517286.jpg">
            <a:extLst>
              <a:ext uri="{FF2B5EF4-FFF2-40B4-BE49-F238E27FC236}">
                <a16:creationId xmlns:a16="http://schemas.microsoft.com/office/drawing/2014/main" id="{C2D0A45F-B4AD-4AD8-BD93-D119F3CA0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UCAS-Right_aligned-White_box_only-CMYK.eps">
            <a:extLst>
              <a:ext uri="{FF2B5EF4-FFF2-40B4-BE49-F238E27FC236}">
                <a16:creationId xmlns:a16="http://schemas.microsoft.com/office/drawing/2014/main" id="{76F1D1F6-0F9D-464D-B56F-F1DF16F7C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"/>
          <a:stretch>
            <a:fillRect/>
          </a:stretch>
        </p:blipFill>
        <p:spPr bwMode="auto">
          <a:xfrm>
            <a:off x="7570788" y="4567238"/>
            <a:ext cx="1579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</a:t>
            </a:r>
            <a:br>
              <a:rPr lang="en-US" dirty="0"/>
            </a:br>
            <a:r>
              <a:rPr lang="en-US" dirty="0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779" r:id="rId3"/>
    <p:sldLayoutId id="2147483720" r:id="rId4"/>
    <p:sldLayoutId id="2147483781" r:id="rId5"/>
    <p:sldLayoutId id="2147483782" r:id="rId6"/>
    <p:sldLayoutId id="2147483817" r:id="rId7"/>
    <p:sldLayoutId id="2147483847" r:id="rId8"/>
    <p:sldLayoutId id="2147483848" r:id="rId9"/>
    <p:sldLayoutId id="2147483849" r:id="rId10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Mature Student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UG Student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Advisor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70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Provider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7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5" r:id="rId3"/>
    <p:sldLayoutId id="2147483806" r:id="rId4"/>
    <p:sldLayoutId id="2147483807" r:id="rId5"/>
    <p:sldLayoutId id="2147483808" r:id="rId6"/>
    <p:sldLayoutId id="2147483809" r:id="rId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Campus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Conservatoire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UCAS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8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</a:t>
            </a:r>
            <a:br>
              <a:rPr lang="en-US" dirty="0"/>
            </a:br>
            <a:r>
              <a:rPr lang="en-US" dirty="0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hf hdr="0"/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ucas/after-gcses/find-career-ideas/explore-jobs#js=on" TargetMode="External"/><Relationship Id="rId3" Type="http://schemas.openxmlformats.org/officeDocument/2006/relationships/image" Target="../media/image70.svg"/><Relationship Id="rId7" Type="http://schemas.openxmlformats.org/officeDocument/2006/relationships/hyperlink" Target="https://www.ucas.com/careers-advice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connect/blogs" TargetMode="External"/><Relationship Id="rId11" Type="http://schemas.openxmlformats.org/officeDocument/2006/relationships/hyperlink" Target="https://www.ucas.com/apprenticeships-uk" TargetMode="External"/><Relationship Id="rId5" Type="http://schemas.openxmlformats.org/officeDocument/2006/relationships/hyperlink" Target="https://www.ucas.com/connect/videos?combine=" TargetMode="External"/><Relationship Id="rId10" Type="http://schemas.openxmlformats.org/officeDocument/2006/relationships/hyperlink" Target="https://careerfinder.ucas.com/" TargetMode="External"/><Relationship Id="rId4" Type="http://schemas.openxmlformats.org/officeDocument/2006/relationships/hyperlink" Target="https://digital.ucas.com/search/results?filters=Destination_Undergraduate&amp;SearchText=" TargetMode="External"/><Relationship Id="rId9" Type="http://schemas.openxmlformats.org/officeDocument/2006/relationships/hyperlink" Target="https://www.ucas.com/careers/buzz-qui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ucasonli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http://www.twitter.com/UCAS_onli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alternativ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ucas/undergraduate/getting-started/apprenticeships-uk/degree-and-professional-apprenticeships" TargetMode="External"/><Relationship Id="rId2" Type="http://schemas.openxmlformats.org/officeDocument/2006/relationships/hyperlink" Target="https://www.ucas.com/ucas/undergraduate/getting-started/apprenticeships-uk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digital.ucas.com/search/results?filters=Destination_Undergraduate&amp;SearchText=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65626" y="2921401"/>
            <a:ext cx="21723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8" y="1820040"/>
            <a:ext cx="289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Making the right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choices </a:t>
            </a:r>
          </a:p>
        </p:txBody>
      </p:sp>
      <p:pic>
        <p:nvPicPr>
          <p:cNvPr id="11" name="Picture 10" descr="UCAS-Right_aligned-White_box-Keyline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8AC79B-BC1E-8946-9BD8-DA441559C503}"/>
              </a:ext>
            </a:extLst>
          </p:cNvPr>
          <p:cNvSpPr txBox="1">
            <a:spLocks/>
          </p:cNvSpPr>
          <p:nvPr/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3260C-A54B-40B9-9251-060CCEF9C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 dirty="0">
                <a:latin typeface="+mj-lt"/>
                <a:ea typeface="+mj-ea"/>
                <a:cs typeface="+mj-cs"/>
              </a:rPr>
              <a:t>Research – it’s free!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14A8E906-1818-4CD8-B801-6C1E847C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11" y="1438353"/>
            <a:ext cx="2407334" cy="240733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414" y="1007873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 dirty="0">
              <a:latin typeface="+mn-lt"/>
              <a:ea typeface="+mn-ea"/>
              <a:hlinkClick r:id="rId4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  <a:ea typeface="+mn-ea"/>
              </a:rPr>
              <a:t>Learning from others – </a:t>
            </a:r>
            <a:r>
              <a:rPr lang="en-US" altLang="en-US" sz="1600" dirty="0">
                <a:latin typeface="+mn-lt"/>
                <a:ea typeface="+mn-ea"/>
                <a:hlinkClick r:id="rId5"/>
              </a:rPr>
              <a:t>student videos</a:t>
            </a:r>
            <a:r>
              <a:rPr lang="en-US" altLang="en-US" sz="1600" dirty="0">
                <a:latin typeface="+mn-lt"/>
                <a:ea typeface="+mn-ea"/>
              </a:rPr>
              <a:t> and </a:t>
            </a:r>
            <a:r>
              <a:rPr lang="en-US" altLang="en-US" sz="1600" dirty="0">
                <a:latin typeface="+mn-lt"/>
                <a:ea typeface="+mn-ea"/>
                <a:hlinkClick r:id="rId6"/>
              </a:rPr>
              <a:t>blogs</a:t>
            </a:r>
            <a:r>
              <a:rPr lang="en-US" altLang="en-US" sz="1600" dirty="0">
                <a:latin typeface="+mn-lt"/>
                <a:ea typeface="+mn-ea"/>
              </a:rPr>
              <a:t>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  <a:ea typeface="+mn-ea"/>
                <a:hlinkClick r:id="rId7"/>
              </a:rPr>
              <a:t>Career options</a:t>
            </a:r>
            <a:r>
              <a:rPr lang="en-US" altLang="en-US" sz="1600" dirty="0">
                <a:latin typeface="+mn-lt"/>
                <a:ea typeface="+mn-ea"/>
              </a:rPr>
              <a:t> – use the </a:t>
            </a:r>
            <a:r>
              <a:rPr lang="en-US" altLang="en-US" sz="1600" dirty="0">
                <a:latin typeface="+mn-lt"/>
                <a:ea typeface="+mn-ea"/>
                <a:hlinkClick r:id="rId8"/>
              </a:rPr>
              <a:t>job profiles</a:t>
            </a:r>
            <a:r>
              <a:rPr lang="en-US" altLang="en-US" sz="1600" dirty="0">
                <a:latin typeface="+mn-lt"/>
                <a:ea typeface="+mn-ea"/>
              </a:rPr>
              <a:t> to explore different career roles and pathways, or take the </a:t>
            </a:r>
            <a:r>
              <a:rPr lang="en-US" altLang="en-US" sz="1600" dirty="0">
                <a:latin typeface="+mn-lt"/>
                <a:ea typeface="+mn-ea"/>
                <a:hlinkClick r:id="rId9"/>
              </a:rPr>
              <a:t>Buzz quiz</a:t>
            </a:r>
            <a:r>
              <a:rPr lang="en-US" altLang="en-US" sz="1600" dirty="0">
                <a:latin typeface="+mn-lt"/>
                <a:ea typeface="+mn-ea"/>
              </a:rPr>
              <a:t> to find out more about individual strengths, and what roles may suit you.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  <a:ea typeface="+mn-ea"/>
              </a:rPr>
              <a:t>The </a:t>
            </a:r>
            <a:r>
              <a:rPr lang="en-US" altLang="en-US" sz="1600" dirty="0">
                <a:latin typeface="+mn-lt"/>
                <a:ea typeface="+mn-ea"/>
                <a:hlinkClick r:id="rId10"/>
              </a:rPr>
              <a:t>Career Finder tool</a:t>
            </a:r>
            <a:r>
              <a:rPr lang="en-US" altLang="en-US" sz="1600" dirty="0">
                <a:latin typeface="+mn-lt"/>
                <a:ea typeface="+mn-ea"/>
              </a:rPr>
              <a:t> is ideal for considering options after education, including searching for </a:t>
            </a:r>
            <a:r>
              <a:rPr lang="en-US" altLang="en-US" sz="1600" dirty="0">
                <a:latin typeface="+mn-lt"/>
                <a:ea typeface="+mn-ea"/>
                <a:hlinkClick r:id="rId11"/>
              </a:rPr>
              <a:t>apprenticeships</a:t>
            </a:r>
            <a:r>
              <a:rPr lang="en-US" altLang="en-US" sz="1600" dirty="0">
                <a:latin typeface="+mn-lt"/>
                <a:ea typeface="+mn-ea"/>
              </a:rPr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F1DCA6-04E8-DD4F-8111-A3AE64CB4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Security marking: </a:t>
            </a:r>
            <a:r>
              <a:rPr lang="en-US" sz="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8215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0C1667-994A-48C2-8CDC-C77E6B8D3454}"/>
              </a:ext>
            </a:extLst>
          </p:cNvPr>
          <p:cNvSpPr txBox="1"/>
          <p:nvPr/>
        </p:nvSpPr>
        <p:spPr>
          <a:xfrm>
            <a:off x="135877" y="410929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Additional help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930281F-BC1F-4AD0-AECA-05C4E428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77" y="1154430"/>
            <a:ext cx="4572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 dirty="0">
                <a:solidFill>
                  <a:schemeClr val="bg1"/>
                </a:solidFill>
              </a:rPr>
              <a:t>UCAS Customer Experience Centre</a:t>
            </a:r>
          </a:p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0371 468 0 468</a:t>
            </a:r>
          </a:p>
          <a:p>
            <a:pPr eaLnBrk="1" hangingPunct="1"/>
            <a:endParaRPr lang="en-GB" alt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1600" b="1" dirty="0">
                <a:solidFill>
                  <a:schemeClr val="bg1"/>
                </a:solidFill>
              </a:rPr>
              <a:t>From outside the UK:</a:t>
            </a:r>
          </a:p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+44 330 3330 230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Monday to Friday, 08:30 – 18:00 (UK time)</a:t>
            </a:r>
            <a:endParaRPr lang="en-GB" altLang="en-US" dirty="0">
              <a:solidFill>
                <a:schemeClr val="bg1"/>
              </a:solidFill>
            </a:endParaRPr>
          </a:p>
        </p:txBody>
      </p:sp>
      <p:grpSp>
        <p:nvGrpSpPr>
          <p:cNvPr id="38917" name="Group 5">
            <a:extLst>
              <a:ext uri="{FF2B5EF4-FFF2-40B4-BE49-F238E27FC236}">
                <a16:creationId xmlns:a16="http://schemas.microsoft.com/office/drawing/2014/main" id="{9B0A4E66-2D0C-4252-A4A2-E4455D237ABB}"/>
              </a:ext>
            </a:extLst>
          </p:cNvPr>
          <p:cNvGrpSpPr>
            <a:grpSpLocks/>
          </p:cNvGrpSpPr>
          <p:nvPr/>
        </p:nvGrpSpPr>
        <p:grpSpPr bwMode="auto">
          <a:xfrm>
            <a:off x="135877" y="3455297"/>
            <a:ext cx="4572000" cy="966680"/>
            <a:chOff x="4864813" y="2168528"/>
            <a:chExt cx="4572000" cy="9667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EF5837-4AA7-4DEB-88AB-54003D7A996E}"/>
                </a:ext>
              </a:extLst>
            </p:cNvPr>
            <p:cNvSpPr/>
            <p:nvPr/>
          </p:nvSpPr>
          <p:spPr>
            <a:xfrm>
              <a:off x="4864813" y="2168528"/>
              <a:ext cx="4572000" cy="7540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60000" indent="-360000" eaLnBrk="1" hangingPunct="1">
                <a:buClr>
                  <a:srgbClr val="FF0000"/>
                </a:buClr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Find us online at:</a:t>
              </a:r>
            </a:p>
            <a:p>
              <a:pPr eaLnBrk="1" hangingPunct="1">
                <a:defRPr/>
              </a:pPr>
              <a:r>
                <a:rPr lang="en-GB" dirty="0">
                  <a:hlinkClick r:id="rId3"/>
                </a:rPr>
                <a:t>facebook.com/ucasonline</a:t>
              </a:r>
              <a:r>
                <a:rPr lang="en-GB" dirty="0"/>
                <a:t> 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r>
                <a:rPr lang="en-GB" dirty="0">
                  <a:hlinkClick r:id="rId4"/>
                </a:rPr>
                <a:t>twitter.com/UCAS_online</a:t>
              </a:r>
              <a:r>
                <a:rPr lang="en-GB" dirty="0"/>
                <a:t>  </a:t>
              </a:r>
            </a:p>
          </p:txBody>
        </p:sp>
        <p:pic>
          <p:nvPicPr>
            <p:cNvPr id="38919" name="Picture 2" descr="http://0.static.wix.com/media/fe57c7_25387c73fb927c55066c746d00d1a80b.png_256">
              <a:hlinkClick r:id="rId3"/>
              <a:extLst>
                <a:ext uri="{FF2B5EF4-FFF2-40B4-BE49-F238E27FC236}">
                  <a16:creationId xmlns:a16="http://schemas.microsoft.com/office/drawing/2014/main" id="{07438C4F-82D2-4E48-9D71-C74A797D7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386" y="2344703"/>
              <a:ext cx="401731" cy="4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>
              <a:extLst>
                <a:ext uri="{FF2B5EF4-FFF2-40B4-BE49-F238E27FC236}">
                  <a16:creationId xmlns:a16="http://schemas.microsoft.com/office/drawing/2014/main" id="{DF7CAFD5-1BEF-4D28-9D33-936398822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308" y="2790437"/>
              <a:ext cx="344809" cy="34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5">
            <a:extLst>
              <a:ext uri="{FF2B5EF4-FFF2-40B4-BE49-F238E27FC236}">
                <a16:creationId xmlns:a16="http://schemas.microsoft.com/office/drawing/2014/main" id="{E6C5F99D-6A6A-4A81-8E19-1A69F71F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955358"/>
            <a:ext cx="74111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E00023"/>
              </a:buClr>
              <a:defRPr/>
            </a:pPr>
            <a:r>
              <a:rPr lang="en-US" altLang="en-US" sz="2000" dirty="0"/>
              <a:t>By the end of this presentation, you will:</a:t>
            </a:r>
          </a:p>
          <a:p>
            <a:pPr marL="342900" indent="-34290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indent="-34290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understand the choices available to you when you leave school</a:t>
            </a:r>
          </a:p>
          <a:p>
            <a:pPr marL="342900" indent="-34290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indent="-34290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understand the different types of higher education courses </a:t>
            </a:r>
          </a:p>
          <a:p>
            <a:pPr marL="342900" indent="-34290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indent="-34290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know the next steps you need to take if you want to apply to higher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DED0E-EC5A-47C4-BD44-F53CFCCAF976}"/>
              </a:ext>
            </a:extLst>
          </p:cNvPr>
          <p:cNvSpPr txBox="1"/>
          <p:nvPr/>
        </p:nvSpPr>
        <p:spPr>
          <a:xfrm>
            <a:off x="393383" y="375603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493"/>
            <a:ext cx="9144000" cy="514599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51435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51435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BF0F3-100C-40A3-9E24-1C9F95F92E10}"/>
              </a:ext>
            </a:extLst>
          </p:cNvPr>
          <p:cNvSpPr txBox="1"/>
          <p:nvPr/>
        </p:nvSpPr>
        <p:spPr>
          <a:xfrm>
            <a:off x="624751" y="273843"/>
            <a:ext cx="2980250" cy="435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Choices available</a:t>
            </a:r>
          </a:p>
        </p:txBody>
      </p:sp>
      <p:sp>
        <p:nvSpPr>
          <p:cNvPr id="15363" name="TextBox 5">
            <a:extLst>
              <a:ext uri="{FF2B5EF4-FFF2-40B4-BE49-F238E27FC236}">
                <a16:creationId xmlns:a16="http://schemas.microsoft.com/office/drawing/2014/main" id="{77C9311E-A8A5-4C1E-A5B6-1C2B168B8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596" y="391064"/>
            <a:ext cx="4497653" cy="4358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ea typeface="+mn-ea"/>
              </a:rPr>
              <a:t>Higher education</a:t>
            </a:r>
          </a:p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ea typeface="+mn-ea"/>
              </a:rPr>
              <a:t>Apprenticeships and traineeships</a:t>
            </a:r>
          </a:p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ea typeface="+mn-ea"/>
              </a:rPr>
              <a:t>Studying abroad</a:t>
            </a:r>
          </a:p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ea typeface="+mn-ea"/>
              </a:rPr>
              <a:t>Gap year</a:t>
            </a:r>
          </a:p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ea typeface="+mn-ea"/>
              </a:rPr>
              <a:t>Getting a job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FFFFFF"/>
              </a:solidFill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Understand the options available and make choices that are right for you. 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FFFF"/>
              </a:solidFill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Visit </a:t>
            </a: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hlinkClick r:id="rId3"/>
              </a:rPr>
              <a:t>ucas.com/alternatives</a:t>
            </a:r>
            <a:endParaRPr lang="en-US" sz="2000" dirty="0">
              <a:solidFill>
                <a:srgbClr val="FFFFFF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>
            <a:extLst>
              <a:ext uri="{FF2B5EF4-FFF2-40B4-BE49-F238E27FC236}">
                <a16:creationId xmlns:a16="http://schemas.microsoft.com/office/drawing/2014/main" id="{84CF8D89-6A1E-48E9-8297-40368A46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8" y="1084580"/>
            <a:ext cx="834580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800" dirty="0"/>
              <a:t>UCAS provides </a:t>
            </a:r>
            <a:r>
              <a:rPr lang="en-US" sz="1800" dirty="0">
                <a:solidFill>
                  <a:schemeClr val="bg1"/>
                </a:solidFill>
                <a:hlinkClick r:id="rId2"/>
              </a:rPr>
              <a:t>apprenticeship advice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/>
              <a:t>to help students make informed decisions about their post-16 and post-18 opportunities.</a:t>
            </a:r>
          </a:p>
          <a:p>
            <a:pPr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US" sz="1800" dirty="0"/>
              <a:t>Find out about:</a:t>
            </a:r>
          </a:p>
          <a:p>
            <a:pPr marL="285750" indent="-285750">
              <a:spcAft>
                <a:spcPts val="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 different types of apprenticeships</a:t>
            </a:r>
          </a:p>
          <a:p>
            <a:pPr marL="285750" indent="-285750">
              <a:spcAft>
                <a:spcPts val="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how to find and apply for apprenticeships</a:t>
            </a:r>
          </a:p>
          <a:p>
            <a:pPr marL="285750" indent="-285750">
              <a:spcAft>
                <a:spcPts val="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preparing for the application and interview process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/>
              <a:t> 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/>
              <a:t>With the predicted growth of higher and degree apprenticeships, you’ll also find a dedicated </a:t>
            </a:r>
            <a:r>
              <a:rPr lang="en-US" sz="1800" dirty="0">
                <a:solidFill>
                  <a:schemeClr val="bg1"/>
                </a:solidFill>
                <a:hlinkClick r:id="rId3"/>
              </a:rPr>
              <a:t>degree and professional apprenticeships section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/>
              <a:t>on ucas.com, which profiles current </a:t>
            </a:r>
            <a:r>
              <a:rPr lang="en-US" sz="1800" dirty="0" err="1"/>
              <a:t>programmes</a:t>
            </a:r>
            <a:r>
              <a:rPr lang="en-US" sz="1800" dirty="0"/>
              <a:t> in more detail. </a:t>
            </a:r>
            <a:r>
              <a:rPr lang="en-US" sz="1600" dirty="0"/>
              <a:t> </a:t>
            </a:r>
            <a:endParaRPr lang="en-GB" sz="1600" dirty="0"/>
          </a:p>
          <a:p>
            <a:pPr>
              <a:spcAft>
                <a:spcPts val="0"/>
              </a:spcAft>
              <a:defRPr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A1397-C624-4FBE-9456-2ADC308136F9}"/>
              </a:ext>
            </a:extLst>
          </p:cNvPr>
          <p:cNvSpPr txBox="1"/>
          <p:nvPr/>
        </p:nvSpPr>
        <p:spPr>
          <a:xfrm>
            <a:off x="402908" y="375901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Apprenticeship advice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90729-E5DE-48CE-9C3B-E32F3F1E26A0}"/>
              </a:ext>
            </a:extLst>
          </p:cNvPr>
          <p:cNvSpPr txBox="1"/>
          <p:nvPr/>
        </p:nvSpPr>
        <p:spPr>
          <a:xfrm>
            <a:off x="647271" y="759003"/>
            <a:ext cx="2562119" cy="359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higher education (HE)?</a:t>
            </a:r>
          </a:p>
        </p:txBody>
      </p:sp>
      <p:graphicFrame>
        <p:nvGraphicFramePr>
          <p:cNvPr id="18438" name="TextBox 5">
            <a:extLst>
              <a:ext uri="{FF2B5EF4-FFF2-40B4-BE49-F238E27FC236}">
                <a16:creationId xmlns:a16="http://schemas.microsoft.com/office/drawing/2014/main" id="{61096F59-EF37-43F1-84E8-8D9B5A4B2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879342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>
            <a:extLst>
              <a:ext uri="{FF2B5EF4-FFF2-40B4-BE49-F238E27FC236}">
                <a16:creationId xmlns:a16="http://schemas.microsoft.com/office/drawing/2014/main" id="{DD26F5E8-C87D-4BD6-BE62-C243E864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087438"/>
            <a:ext cx="83613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Certificate of Higher Education (</a:t>
            </a:r>
            <a:r>
              <a:rPr lang="en-US" altLang="en-US" sz="1800" dirty="0" err="1"/>
              <a:t>CertHE</a:t>
            </a:r>
            <a:r>
              <a:rPr lang="en-US" altLang="en-US" sz="1800" dirty="0"/>
              <a:t>) and Diploma of Higher Education (DipHE): first and second year of a degree course.</a:t>
            </a:r>
          </a:p>
          <a:p>
            <a:pPr marL="285750" indent="-28575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285750" indent="-28575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Higher National Certificate (HNC) and Higher National Diploma (HND): HNC is a one-year work-related course, and the HND is a two-year work-related course.</a:t>
            </a:r>
          </a:p>
          <a:p>
            <a:pPr marL="285750" indent="-28575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285750" indent="-28575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Foundation degree: flexible vocational qualification, combining both academic study and workplace learning. It usually takes two years to complete.</a:t>
            </a:r>
          </a:p>
          <a:p>
            <a:pPr marL="285750" indent="-28575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285750" indent="-285750" eaLnBrk="1" hangingPunct="1"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Bachelor’s or undergraduate degree: a three to four-year course which can also be available as a part-time option, allowing you to study and work.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198E3-9958-4FFC-909D-84277C857BA2}"/>
              </a:ext>
            </a:extLst>
          </p:cNvPr>
          <p:cNvSpPr txBox="1"/>
          <p:nvPr/>
        </p:nvSpPr>
        <p:spPr>
          <a:xfrm>
            <a:off x="395288" y="376400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HE study options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782F6-1AE8-435B-A244-C4FF3D48816D}"/>
              </a:ext>
            </a:extLst>
          </p:cNvPr>
          <p:cNvSpPr txBox="1"/>
          <p:nvPr/>
        </p:nvSpPr>
        <p:spPr>
          <a:xfrm>
            <a:off x="628650" y="722907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Types of courses available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AC23304-313F-46E8-926F-49669E48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474" y="722907"/>
            <a:ext cx="5328353" cy="3697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180975" indent="-1809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+mn-lt"/>
                <a:ea typeface="+mn-ea"/>
              </a:rPr>
              <a:t>Single:</a:t>
            </a:r>
            <a:r>
              <a:rPr lang="en-US" altLang="en-US" sz="1400" dirty="0">
                <a:latin typeface="+mn-lt"/>
                <a:ea typeface="+mn-ea"/>
              </a:rPr>
              <a:t> study one subject.</a:t>
            </a:r>
          </a:p>
          <a:p>
            <a:pPr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+mn-lt"/>
                <a:ea typeface="+mn-ea"/>
              </a:rPr>
              <a:t>Joint </a:t>
            </a:r>
            <a:r>
              <a:rPr lang="en-US" altLang="en-US" sz="1400" b="1" dirty="0" err="1">
                <a:latin typeface="+mn-lt"/>
                <a:ea typeface="+mn-ea"/>
              </a:rPr>
              <a:t>honours</a:t>
            </a:r>
            <a:r>
              <a:rPr lang="en-US" altLang="en-US" sz="1400" b="1" dirty="0">
                <a:latin typeface="+mn-lt"/>
                <a:ea typeface="+mn-ea"/>
              </a:rPr>
              <a:t> degree:</a:t>
            </a:r>
            <a:r>
              <a:rPr lang="en-US" altLang="en-US" sz="1400" dirty="0">
                <a:latin typeface="+mn-lt"/>
                <a:ea typeface="+mn-ea"/>
              </a:rPr>
              <a:t> divide your time 50:50 between two subjects.</a:t>
            </a:r>
          </a:p>
          <a:p>
            <a:pPr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+mn-lt"/>
                <a:ea typeface="+mn-ea"/>
              </a:rPr>
              <a:t>Major/minor: </a:t>
            </a:r>
            <a:r>
              <a:rPr lang="en-US" altLang="en-US" sz="1400" dirty="0">
                <a:latin typeface="+mn-lt"/>
                <a:ea typeface="+mn-ea"/>
              </a:rPr>
              <a:t>study two subjects, normally at a 75:25 ratio.</a:t>
            </a:r>
          </a:p>
          <a:p>
            <a:pPr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+mn-lt"/>
                <a:ea typeface="+mn-ea"/>
              </a:rPr>
              <a:t>Combined </a:t>
            </a:r>
            <a:r>
              <a:rPr lang="en-US" altLang="en-US" sz="1400" b="1" dirty="0" err="1">
                <a:latin typeface="+mn-lt"/>
                <a:ea typeface="+mn-ea"/>
              </a:rPr>
              <a:t>honours</a:t>
            </a:r>
            <a:r>
              <a:rPr lang="en-US" altLang="en-US" sz="1400" b="1" dirty="0">
                <a:latin typeface="+mn-lt"/>
                <a:ea typeface="+mn-ea"/>
              </a:rPr>
              <a:t> programme:</a:t>
            </a:r>
            <a:r>
              <a:rPr lang="en-US" altLang="en-US" sz="1400" dirty="0">
                <a:latin typeface="+mn-lt"/>
                <a:ea typeface="+mn-ea"/>
              </a:rPr>
              <a:t> study between two to four     subjects, </a:t>
            </a:r>
            <a:r>
              <a:rPr lang="en-US" altLang="en-US" sz="1400" dirty="0" err="1">
                <a:latin typeface="+mn-lt"/>
                <a:ea typeface="+mn-ea"/>
              </a:rPr>
              <a:t>specialising</a:t>
            </a:r>
            <a:r>
              <a:rPr lang="en-US" altLang="en-US" sz="1400" dirty="0">
                <a:latin typeface="+mn-lt"/>
                <a:ea typeface="+mn-ea"/>
              </a:rPr>
              <a:t> in just two subjects in years two and three.</a:t>
            </a:r>
          </a:p>
          <a:p>
            <a:pPr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+mn-lt"/>
                <a:ea typeface="+mn-ea"/>
              </a:rPr>
              <a:t>Modular courses: </a:t>
            </a:r>
            <a:r>
              <a:rPr lang="en-US" altLang="en-US" sz="1400" dirty="0">
                <a:latin typeface="+mn-lt"/>
                <a:ea typeface="+mn-ea"/>
              </a:rPr>
              <a:t>build a </a:t>
            </a:r>
            <a:r>
              <a:rPr lang="en-US" altLang="en-US" sz="1400" dirty="0" err="1">
                <a:latin typeface="+mn-lt"/>
                <a:ea typeface="+mn-ea"/>
              </a:rPr>
              <a:t>personalised</a:t>
            </a:r>
            <a:r>
              <a:rPr lang="en-US" altLang="en-US" sz="1400" dirty="0">
                <a:latin typeface="+mn-lt"/>
                <a:ea typeface="+mn-ea"/>
              </a:rPr>
              <a:t> course by choosing modules you’re interested in.</a:t>
            </a:r>
          </a:p>
          <a:p>
            <a:pPr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+mn-lt"/>
                <a:ea typeface="+mn-ea"/>
              </a:rPr>
              <a:t>Sandwich courses:</a:t>
            </a:r>
            <a:r>
              <a:rPr lang="en-US" altLang="en-US" sz="1400" dirty="0">
                <a:latin typeface="+mn-lt"/>
                <a:ea typeface="+mn-ea"/>
              </a:rPr>
              <a:t> courses with one year in industry or a year abroad.</a:t>
            </a:r>
          </a:p>
          <a:p>
            <a:pPr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+mn-lt"/>
                <a:ea typeface="+mn-ea"/>
              </a:rPr>
              <a:t>Foundation year: </a:t>
            </a:r>
            <a:r>
              <a:rPr lang="en-US" altLang="en-US" sz="1400" dirty="0">
                <a:latin typeface="+mn-lt"/>
                <a:ea typeface="+mn-ea"/>
              </a:rPr>
              <a:t>if you don’t have the right qualifications, some universities and colleges offer this to help students prepare for and enter higher education.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0A2D4-FAD0-4B75-9B6F-865346A2CBD2}"/>
              </a:ext>
            </a:extLst>
          </p:cNvPr>
          <p:cNvSpPr/>
          <p:nvPr/>
        </p:nvSpPr>
        <p:spPr>
          <a:xfrm>
            <a:off x="391159" y="993579"/>
            <a:ext cx="82767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dirty="0"/>
              <a:t>There are a number of things for you to consider when applying for higher education, such as: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 subject </a:t>
            </a:r>
            <a:r>
              <a:rPr lang="en-GB" sz="2000" b="1" dirty="0"/>
              <a:t>you</a:t>
            </a:r>
            <a:r>
              <a:rPr lang="en-GB" sz="2000" b="1" i="1" dirty="0"/>
              <a:t> </a:t>
            </a:r>
            <a:r>
              <a:rPr lang="en-GB" sz="2000" dirty="0"/>
              <a:t>enjoy – you are investing time, money, and effort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whether it’s right for your career path – check with employers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location – city or rural, transport links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 study style that suits you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extracurricular activities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finances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9B126-A8BA-4AC6-B22A-1CA3CA10429A}"/>
              </a:ext>
            </a:extLst>
          </p:cNvPr>
          <p:cNvSpPr txBox="1"/>
          <p:nvPr/>
        </p:nvSpPr>
        <p:spPr>
          <a:xfrm>
            <a:off x="391160" y="383858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What’s right for you?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 dirty="0">
                <a:latin typeface="+mj-lt"/>
                <a:ea typeface="+mj-ea"/>
                <a:cs typeface="+mj-cs"/>
              </a:rPr>
              <a:t>Where to start…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094" y="935092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 dirty="0">
              <a:latin typeface="+mn-lt"/>
              <a:ea typeface="+mn-ea"/>
              <a:hlinkClick r:id="rId2"/>
            </a:endParaRPr>
          </a:p>
          <a:p>
            <a:pPr marL="11430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en-US" sz="1600" dirty="0">
                <a:latin typeface="+mn-lt"/>
                <a:ea typeface="+mn-ea"/>
              </a:rPr>
              <a:t>Register for the UCAS Hub to explore your options, such as: </a:t>
            </a:r>
          </a:p>
          <a:p>
            <a:pPr marL="400050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  <a:ea typeface="+mn-ea"/>
              </a:rPr>
              <a:t>find and </a:t>
            </a:r>
            <a:r>
              <a:rPr lang="en-US" altLang="en-US" sz="1600" dirty="0" err="1">
                <a:latin typeface="+mn-lt"/>
                <a:ea typeface="+mn-ea"/>
              </a:rPr>
              <a:t>favourite</a:t>
            </a:r>
            <a:r>
              <a:rPr lang="en-US" altLang="en-US" sz="1600" dirty="0">
                <a:latin typeface="+mn-lt"/>
                <a:ea typeface="+mn-ea"/>
              </a:rPr>
              <a:t> over 35,000 courses</a:t>
            </a:r>
          </a:p>
          <a:p>
            <a:pPr marL="400050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  <a:ea typeface="+mn-ea"/>
              </a:rPr>
              <a:t>search for virtual tours and online events </a:t>
            </a:r>
          </a:p>
          <a:p>
            <a:pPr marL="400050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  <a:ea typeface="+mn-ea"/>
              </a:rPr>
              <a:t>turn predicted grades into Tariff points </a:t>
            </a:r>
          </a:p>
          <a:p>
            <a:pPr marL="400050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+mn-lt"/>
              <a:ea typeface="+mn-ea"/>
            </a:endParaRPr>
          </a:p>
          <a:p>
            <a:pPr marL="11430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en-US" sz="1600" dirty="0">
                <a:latin typeface="+mn-lt"/>
                <a:ea typeface="+mn-ea"/>
              </a:rPr>
              <a:t>Head to </a:t>
            </a:r>
            <a:r>
              <a:rPr lang="en-US" altLang="en-US" sz="1600" u="sng" dirty="0">
                <a:solidFill>
                  <a:srgbClr val="FF0000"/>
                </a:solidFill>
                <a:latin typeface="+mn-lt"/>
                <a:ea typeface="+mn-ea"/>
              </a:rPr>
              <a:t>ucas.com/hub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F1DCA6-04E8-DD4F-8111-A3AE64CB4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Security marking: </a:t>
            </a:r>
            <a:r>
              <a:rPr lang="en-US" sz="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3979D-5683-4C65-8A41-FD20BFE9FE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69" y="1294736"/>
            <a:ext cx="2308044" cy="2412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521564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ure Student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G Student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3. Image library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3. Image library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mpus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servatoire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Ucas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75EDA7381CD41B9DA98D5A9AD085E" ma:contentTypeVersion="2" ma:contentTypeDescription="Create a new document." ma:contentTypeScope="" ma:versionID="1bd1d5c898cc697fe3b6ffb845d0fc94">
  <xsd:schema xmlns:xsd="http://www.w3.org/2001/XMLSchema" xmlns:xs="http://www.w3.org/2001/XMLSchema" xmlns:p="http://schemas.microsoft.com/office/2006/metadata/properties" xmlns:ns2="557ba9ee-89fd-4e07-8b52-f4c347c4d7e1" targetNamespace="http://schemas.microsoft.com/office/2006/metadata/properties" ma:root="true" ma:fieldsID="12df6afba43e3437e3c0096c8e20edc1" ns2:_="">
    <xsd:import namespace="557ba9ee-89fd-4e07-8b52-f4c347c4d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ba9ee-89fd-4e07-8b52-f4c347c4d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5B51E2-AB51-4A33-AACC-7C2495E1C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49E40-70AC-453B-86DD-0E4DE1EFD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ba9ee-89fd-4e07-8b52-f4c347c4d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E64715-8A4B-4FFD-A121-A37FAA6A9A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829</Words>
  <Application>Microsoft Office PowerPoint</Application>
  <PresentationFormat>On-screen Show (16:9)</PresentationFormat>
  <Paragraphs>106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Text slide layouts</vt:lpstr>
      <vt:lpstr>Mature Student Images</vt:lpstr>
      <vt:lpstr>UG Student Images</vt:lpstr>
      <vt:lpstr>1_3. Image library</vt:lpstr>
      <vt:lpstr>5_3. Image library</vt:lpstr>
      <vt:lpstr>Campus Images</vt:lpstr>
      <vt:lpstr>Conservatoire Images</vt:lpstr>
      <vt:lpstr>Ucas Images</vt:lpstr>
      <vt:lpstr>1_Text 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Genia Garrity</dc:creator>
  <cp:lastModifiedBy>Fyfe, Tracy</cp:lastModifiedBy>
  <cp:revision>3</cp:revision>
  <dcterms:created xsi:type="dcterms:W3CDTF">2020-03-30T09:53:13Z</dcterms:created>
  <dcterms:modified xsi:type="dcterms:W3CDTF">2020-04-20T14:21:15Z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0x01010055975EDA7381CD41B9DA98D5A9AD085E</vt:lpwstr>
  </property>
</Properties>
</file>